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0"/>
  </p:notesMasterIdLst>
  <p:sldIdLst>
    <p:sldId id="256" r:id="rId2"/>
    <p:sldId id="261" r:id="rId3"/>
    <p:sldId id="274" r:id="rId4"/>
    <p:sldId id="270" r:id="rId5"/>
    <p:sldId id="271" r:id="rId6"/>
    <p:sldId id="258" r:id="rId7"/>
    <p:sldId id="273" r:id="rId8"/>
    <p:sldId id="260" r:id="rId9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94675"/>
  </p:normalViewPr>
  <p:slideViewPr>
    <p:cSldViewPr snapToGrid="0">
      <p:cViewPr varScale="1">
        <p:scale>
          <a:sx n="85" d="100"/>
          <a:sy n="85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F2BE9-C691-D147-9FF1-F57B97F2BA7E}" type="datetimeFigureOut">
              <a:rPr lang="es-BO" smtClean="0"/>
              <a:t>24/10/22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B72F-A23E-0B41-B473-1CA895C09A7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1650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B72F-A23E-0B41-B473-1CA895C09A75}" type="slidenum">
              <a:rPr lang="es-BO" smtClean="0"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1783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October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50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3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8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71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6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October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AAC1C5-F07A-46B7-A2D1-3B267018F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6373812" cy="984885"/>
          </a:xfrm>
        </p:spPr>
        <p:txBody>
          <a:bodyPr wrap="square" anchor="ctr">
            <a:normAutofit fontScale="90000"/>
          </a:bodyPr>
          <a:lstStyle/>
          <a:p>
            <a:r>
              <a:rPr lang="es-BO" sz="4800" dirty="0" err="1"/>
              <a:t>WFs</a:t>
            </a:r>
            <a:r>
              <a:rPr lang="es-BO" sz="4800" dirty="0"/>
              <a:t> IANAS 24.10.2022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D36279-6BE9-4AE3-A4D4-960CF1904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549275"/>
            <a:ext cx="4498976" cy="984885"/>
          </a:xfrm>
        </p:spPr>
        <p:txBody>
          <a:bodyPr anchor="ctr">
            <a:normAutofit/>
          </a:bodyPr>
          <a:lstStyle/>
          <a:p>
            <a:pPr algn="r"/>
            <a:r>
              <a:rPr lang="es-BO" b="1" dirty="0">
                <a:solidFill>
                  <a:schemeClr val="tx1">
                    <a:alpha val="60000"/>
                  </a:schemeClr>
                </a:solidFill>
              </a:rPr>
              <a:t>Bolivia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9863E-7A0B-471B-AE04-0F8277FA4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17" b="18714"/>
          <a:stretch/>
        </p:blipFill>
        <p:spPr>
          <a:xfrm>
            <a:off x="20" y="2083435"/>
            <a:ext cx="12191980" cy="4774564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DD91B8-3750-4FAE-BC51-4818CAFB1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30" y="-68483"/>
            <a:ext cx="2180866" cy="21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88D41-8A26-477A-85C8-6D0298C2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New female academician 2022</a:t>
            </a:r>
            <a:endParaRPr lang="es-BO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F7BEB-A9AA-4A95-A929-3ADB11E2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20" y="2251032"/>
            <a:ext cx="6179875" cy="3979625"/>
          </a:xfrm>
        </p:spPr>
        <p:txBody>
          <a:bodyPr>
            <a:normAutofit/>
          </a:bodyPr>
          <a:lstStyle/>
          <a:p>
            <a:r>
              <a:rPr lang="en-US"/>
              <a:t>Biologist, PhD Marisol Toledo</a:t>
            </a:r>
          </a:p>
          <a:p>
            <a:r>
              <a:rPr lang="es-BO"/>
              <a:t>On February 23, 2022, in an honor session of the National Academy of Sciences, in the Santa Cruz Chapter, the biologist researcher Dr. Marisol Toledo entered as Number Academician. </a:t>
            </a:r>
            <a:endParaRPr lang="es-B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D332D9-B695-BC88-B917-56E296F08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8" t="17083" r="9828" b="20833"/>
          <a:stretch/>
        </p:blipFill>
        <p:spPr>
          <a:xfrm>
            <a:off x="9519951" y="1634142"/>
            <a:ext cx="1438130" cy="1913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ACF78E-D035-C993-EE1A-70D72827D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" t="1821" r="20115" b="18263"/>
          <a:stretch/>
        </p:blipFill>
        <p:spPr>
          <a:xfrm>
            <a:off x="7586874" y="4228486"/>
            <a:ext cx="2817234" cy="19496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F0CAD7-4F04-C9FB-4FE5-92569C0979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3"/>
          <a:stretch/>
        </p:blipFill>
        <p:spPr>
          <a:xfrm>
            <a:off x="7206648" y="1615829"/>
            <a:ext cx="1628922" cy="1949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6881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88D41-8A26-477A-85C8-6D0298C2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female academician 2022</a:t>
            </a:r>
            <a:endParaRPr lang="es-BO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F7BEB-A9AA-4A95-A929-3ADB11E2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8" y="1597516"/>
            <a:ext cx="7869237" cy="3979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Two female professionals have been nominated to the National Academy of Sciences for 2022. One of them have been invited to present their admission work</a:t>
            </a:r>
          </a:p>
          <a:p>
            <a:r>
              <a:rPr lang="en-US" dirty="0"/>
              <a:t>Agronomist, PhD Ximena Cadima</a:t>
            </a:r>
          </a:p>
          <a:p>
            <a:r>
              <a:rPr lang="es-BO" dirty="0" err="1"/>
              <a:t>On</a:t>
            </a:r>
            <a:r>
              <a:rPr lang="es-BO" dirty="0"/>
              <a:t> June 15, 2022, in </a:t>
            </a:r>
            <a:r>
              <a:rPr lang="es-BO" dirty="0" err="1"/>
              <a:t>an</a:t>
            </a:r>
            <a:r>
              <a:rPr lang="es-BO" dirty="0"/>
              <a:t> honor </a:t>
            </a:r>
            <a:r>
              <a:rPr lang="es-BO" dirty="0" err="1"/>
              <a:t>session</a:t>
            </a:r>
            <a:r>
              <a:rPr lang="es-BO" dirty="0"/>
              <a:t> </a:t>
            </a:r>
            <a:r>
              <a:rPr lang="es-BO" dirty="0" err="1"/>
              <a:t>held</a:t>
            </a:r>
            <a:r>
              <a:rPr lang="es-BO" dirty="0"/>
              <a:t> at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National</a:t>
            </a:r>
            <a:r>
              <a:rPr lang="es-BO" dirty="0"/>
              <a:t> </a:t>
            </a:r>
            <a:r>
              <a:rPr lang="es-BO" dirty="0" err="1"/>
              <a:t>Academy</a:t>
            </a:r>
            <a:r>
              <a:rPr lang="es-BO" dirty="0"/>
              <a:t> </a:t>
            </a:r>
            <a:r>
              <a:rPr lang="es-BO" dirty="0" err="1"/>
              <a:t>of</a:t>
            </a:r>
            <a:r>
              <a:rPr lang="es-BO" dirty="0"/>
              <a:t> </a:t>
            </a:r>
            <a:r>
              <a:rPr lang="es-BO" dirty="0" err="1"/>
              <a:t>Sciences</a:t>
            </a:r>
            <a:r>
              <a:rPr lang="es-BO" dirty="0"/>
              <a:t>,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agronomist</a:t>
            </a:r>
            <a:r>
              <a:rPr lang="es-BO" dirty="0"/>
              <a:t> </a:t>
            </a:r>
            <a:r>
              <a:rPr lang="es-BO" dirty="0" err="1"/>
              <a:t>researcher</a:t>
            </a:r>
            <a:r>
              <a:rPr lang="es-BO" dirty="0"/>
              <a:t> Dr. Ximena Cadima </a:t>
            </a:r>
            <a:r>
              <a:rPr lang="es-BO" dirty="0" err="1"/>
              <a:t>entered</a:t>
            </a:r>
            <a:r>
              <a:rPr lang="es-BO" dirty="0"/>
              <a:t> as </a:t>
            </a:r>
            <a:r>
              <a:rPr lang="es-BO" dirty="0" err="1"/>
              <a:t>Number</a:t>
            </a:r>
            <a:r>
              <a:rPr lang="es-BO" dirty="0"/>
              <a:t> </a:t>
            </a:r>
            <a:r>
              <a:rPr lang="es-BO" dirty="0" err="1"/>
              <a:t>Academician</a:t>
            </a:r>
            <a:r>
              <a:rPr lang="es-BO" dirty="0"/>
              <a:t>.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work</a:t>
            </a:r>
            <a:r>
              <a:rPr lang="es-BO" dirty="0"/>
              <a:t> </a:t>
            </a:r>
            <a:r>
              <a:rPr lang="es-BO" dirty="0" err="1"/>
              <a:t>that</a:t>
            </a:r>
            <a:r>
              <a:rPr lang="es-BO" dirty="0"/>
              <a:t> </a:t>
            </a:r>
            <a:r>
              <a:rPr lang="es-BO" dirty="0" err="1"/>
              <a:t>she</a:t>
            </a:r>
            <a:r>
              <a:rPr lang="es-BO" dirty="0"/>
              <a:t> </a:t>
            </a:r>
            <a:r>
              <a:rPr lang="es-BO" dirty="0" err="1"/>
              <a:t>presented</a:t>
            </a:r>
            <a:r>
              <a:rPr lang="es-BO" dirty="0"/>
              <a:t> </a:t>
            </a:r>
            <a:r>
              <a:rPr lang="es-BO" dirty="0" err="1"/>
              <a:t>to</a:t>
            </a:r>
            <a:r>
              <a:rPr lang="es-BO" dirty="0"/>
              <a:t> </a:t>
            </a:r>
            <a:r>
              <a:rPr lang="es-BO" dirty="0" err="1"/>
              <a:t>enter</a:t>
            </a:r>
            <a:r>
              <a:rPr lang="es-BO" dirty="0"/>
              <a:t> in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institution</a:t>
            </a:r>
            <a:r>
              <a:rPr lang="es-BO" dirty="0"/>
              <a:t> </a:t>
            </a:r>
            <a:r>
              <a:rPr lang="es-BO" dirty="0" err="1"/>
              <a:t>was</a:t>
            </a:r>
            <a:r>
              <a:rPr lang="es-BO" dirty="0"/>
              <a:t>:</a:t>
            </a:r>
          </a:p>
          <a:p>
            <a:pPr marL="0" indent="0">
              <a:buNone/>
            </a:pPr>
            <a:r>
              <a:rPr lang="es-BO" dirty="0"/>
              <a:t> “Management </a:t>
            </a:r>
            <a:r>
              <a:rPr lang="es-BO" dirty="0" err="1"/>
              <a:t>of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diversity</a:t>
            </a:r>
            <a:r>
              <a:rPr lang="es-BO" dirty="0"/>
              <a:t> </a:t>
            </a:r>
            <a:r>
              <a:rPr lang="es-BO" dirty="0" err="1"/>
              <a:t>of</a:t>
            </a:r>
            <a:r>
              <a:rPr lang="es-BO" dirty="0"/>
              <a:t> native </a:t>
            </a:r>
            <a:r>
              <a:rPr lang="es-BO" dirty="0" err="1"/>
              <a:t>crops</a:t>
            </a:r>
            <a:r>
              <a:rPr lang="es-BO" dirty="0"/>
              <a:t> in </a:t>
            </a:r>
            <a:r>
              <a:rPr lang="es-BO" dirty="0" err="1"/>
              <a:t>Andean</a:t>
            </a:r>
            <a:r>
              <a:rPr lang="es-BO" dirty="0"/>
              <a:t> </a:t>
            </a:r>
            <a:r>
              <a:rPr lang="es-BO" dirty="0" err="1"/>
              <a:t>agricultural</a:t>
            </a:r>
            <a:r>
              <a:rPr lang="es-BO" dirty="0"/>
              <a:t> </a:t>
            </a:r>
            <a:r>
              <a:rPr lang="es-BO" dirty="0" err="1"/>
              <a:t>systems</a:t>
            </a:r>
            <a:r>
              <a:rPr lang="es-BO" dirty="0"/>
              <a:t>”</a:t>
            </a:r>
            <a:r>
              <a:rPr lang="en-US" dirty="0"/>
              <a:t> </a:t>
            </a:r>
            <a:endParaRPr lang="es-B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F98AF0-23C2-4FA9-92E8-D7A908284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43" b="4954"/>
          <a:stretch/>
        </p:blipFill>
        <p:spPr>
          <a:xfrm>
            <a:off x="9382927" y="549275"/>
            <a:ext cx="1532982" cy="1907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5D197D-1EAD-E369-FFF3-7FE2DB4649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7054" r="3056" b="39278"/>
          <a:stretch/>
        </p:blipFill>
        <p:spPr bwMode="auto">
          <a:xfrm>
            <a:off x="8656374" y="2762999"/>
            <a:ext cx="3023235" cy="133200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88C980-1A68-3896-C4C4-C06EF394B3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8624" r="28822" b="20434"/>
          <a:stretch/>
        </p:blipFill>
        <p:spPr bwMode="auto">
          <a:xfrm>
            <a:off x="8693521" y="4576629"/>
            <a:ext cx="2986088" cy="1443039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7328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0A0EBB-6404-3433-931A-7627A51D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OWSD Bolivia 2022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AA95AB97-9064-C335-2B7F-BDAEBA3559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3301"/>
          <a:stretch>
            <a:fillRect/>
          </a:stretch>
        </p:blipFill>
        <p:spPr>
          <a:xfrm>
            <a:off x="6573771" y="831155"/>
            <a:ext cx="3705779" cy="333339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562AEE-04DF-3453-D2D9-51A143C14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31" y="1768123"/>
            <a:ext cx="4104755" cy="984885"/>
          </a:xfrm>
        </p:spPr>
        <p:txBody>
          <a:bodyPr>
            <a:normAutofit/>
          </a:bodyPr>
          <a:lstStyle/>
          <a:p>
            <a:r>
              <a:rPr lang="es-BO" sz="2000" dirty="0"/>
              <a:t>Exclusive and interactive training </a:t>
            </a:r>
            <a:r>
              <a:rPr lang="es-BO" sz="2000" dirty="0" err="1"/>
              <a:t>to</a:t>
            </a:r>
            <a:r>
              <a:rPr lang="es-BO" sz="2000" dirty="0"/>
              <a:t> </a:t>
            </a:r>
            <a:r>
              <a:rPr lang="es-BO" sz="2000" dirty="0" err="1"/>
              <a:t>Apply</a:t>
            </a:r>
            <a:r>
              <a:rPr lang="es-BO" sz="2000" dirty="0"/>
              <a:t> </a:t>
            </a:r>
            <a:r>
              <a:rPr lang="es-BO" sz="2000" dirty="0" err="1"/>
              <a:t>for</a:t>
            </a:r>
            <a:r>
              <a:rPr lang="es-BO" sz="2000" dirty="0"/>
              <a:t> </a:t>
            </a:r>
            <a:r>
              <a:rPr lang="es-BO" sz="2000" dirty="0" err="1"/>
              <a:t>financing</a:t>
            </a:r>
            <a:r>
              <a:rPr lang="es-BO" sz="2000" dirty="0"/>
              <a:t> </a:t>
            </a:r>
            <a:r>
              <a:rPr lang="es-BO" sz="2000" dirty="0" err="1"/>
              <a:t>offered</a:t>
            </a:r>
            <a:r>
              <a:rPr lang="es-BO" sz="2000" dirty="0"/>
              <a:t> </a:t>
            </a:r>
            <a:r>
              <a:rPr lang="es-BO" sz="2000" dirty="0" err="1"/>
              <a:t>by</a:t>
            </a:r>
            <a:r>
              <a:rPr lang="es-BO" sz="2000" dirty="0"/>
              <a:t> OWSD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F139BB-86DF-9100-48F1-CD1EBEF5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279" y="2975335"/>
            <a:ext cx="2356061" cy="3333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3952BE1-C4B8-191B-F4FF-4CF9EE9B43D5}"/>
              </a:ext>
            </a:extLst>
          </p:cNvPr>
          <p:cNvSpPr txBox="1"/>
          <p:nvPr/>
        </p:nvSpPr>
        <p:spPr>
          <a:xfrm>
            <a:off x="5375550" y="4496625"/>
            <a:ext cx="61022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first</a:t>
            </a:r>
            <a:r>
              <a:rPr lang="es-BO" dirty="0"/>
              <a:t> "</a:t>
            </a:r>
            <a:r>
              <a:rPr lang="es-BO" dirty="0" err="1"/>
              <a:t>National</a:t>
            </a:r>
            <a:r>
              <a:rPr lang="es-BO" dirty="0"/>
              <a:t> </a:t>
            </a:r>
            <a:r>
              <a:rPr lang="es-BO" dirty="0" err="1"/>
              <a:t>Scientific</a:t>
            </a:r>
            <a:r>
              <a:rPr lang="es-BO" dirty="0"/>
              <a:t> </a:t>
            </a:r>
            <a:r>
              <a:rPr lang="es-BO" dirty="0" err="1"/>
              <a:t>Congress</a:t>
            </a:r>
            <a:r>
              <a:rPr lang="es-BO" dirty="0"/>
              <a:t> </a:t>
            </a:r>
            <a:r>
              <a:rPr lang="es-BO" dirty="0" err="1"/>
              <a:t>of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organization</a:t>
            </a:r>
            <a:r>
              <a:rPr lang="es-BO" dirty="0"/>
              <a:t> </a:t>
            </a:r>
            <a:r>
              <a:rPr lang="es-BO" dirty="0" err="1"/>
              <a:t>for</a:t>
            </a:r>
            <a:r>
              <a:rPr lang="es-BO" dirty="0"/>
              <a:t> </a:t>
            </a:r>
            <a:r>
              <a:rPr lang="es-BO" dirty="0" err="1"/>
              <a:t>women</a:t>
            </a:r>
            <a:r>
              <a:rPr lang="es-BO" dirty="0"/>
              <a:t> in </a:t>
            </a:r>
            <a:r>
              <a:rPr lang="es-BO" dirty="0" err="1"/>
              <a:t>science</a:t>
            </a:r>
            <a:r>
              <a:rPr lang="es-BO" dirty="0"/>
              <a:t> in </a:t>
            </a:r>
            <a:r>
              <a:rPr lang="es-BO" dirty="0" err="1"/>
              <a:t>developing</a:t>
            </a:r>
            <a:r>
              <a:rPr lang="es-BO" dirty="0"/>
              <a:t> </a:t>
            </a:r>
            <a:r>
              <a:rPr lang="es-BO" dirty="0" err="1"/>
              <a:t>countries</a:t>
            </a:r>
            <a:r>
              <a:rPr lang="es-BO" dirty="0"/>
              <a:t>, Bolivia </a:t>
            </a:r>
            <a:r>
              <a:rPr lang="es-BO" dirty="0" err="1"/>
              <a:t>chapter</a:t>
            </a:r>
            <a:r>
              <a:rPr lang="es-BO" dirty="0"/>
              <a:t>" </a:t>
            </a:r>
            <a:r>
              <a:rPr lang="es-BO" dirty="0" err="1"/>
              <a:t>brought</a:t>
            </a:r>
            <a:r>
              <a:rPr lang="es-BO" dirty="0"/>
              <a:t> </a:t>
            </a:r>
            <a:r>
              <a:rPr lang="es-BO" dirty="0" err="1"/>
              <a:t>together</a:t>
            </a:r>
            <a:r>
              <a:rPr lang="es-BO" dirty="0"/>
              <a:t> 47 </a:t>
            </a:r>
            <a:r>
              <a:rPr lang="es-BO" dirty="0" err="1"/>
              <a:t>papers</a:t>
            </a:r>
            <a:r>
              <a:rPr lang="es-BO" dirty="0"/>
              <a:t> </a:t>
            </a:r>
            <a:r>
              <a:rPr lang="es-BO" dirty="0" err="1"/>
              <a:t>on</a:t>
            </a:r>
            <a:r>
              <a:rPr lang="es-BO" dirty="0"/>
              <a:t> </a:t>
            </a:r>
            <a:r>
              <a:rPr lang="es-BO" dirty="0" err="1"/>
              <a:t>different</a:t>
            </a:r>
            <a:r>
              <a:rPr lang="es-BO" dirty="0"/>
              <a:t> </a:t>
            </a:r>
            <a:r>
              <a:rPr lang="es-BO" dirty="0" err="1"/>
              <a:t>topics</a:t>
            </a:r>
            <a:r>
              <a:rPr lang="es-BO" dirty="0"/>
              <a:t>. In </a:t>
            </a:r>
            <a:r>
              <a:rPr lang="es-BO" dirty="0" err="1"/>
              <a:t>addition</a:t>
            </a:r>
            <a:r>
              <a:rPr lang="es-BO" dirty="0"/>
              <a:t>, </a:t>
            </a:r>
            <a:r>
              <a:rPr lang="es-BO" dirty="0" err="1"/>
              <a:t>it</a:t>
            </a:r>
            <a:r>
              <a:rPr lang="es-BO" dirty="0"/>
              <a:t> </a:t>
            </a:r>
            <a:r>
              <a:rPr lang="es-BO" dirty="0" err="1"/>
              <a:t>allowed</a:t>
            </a:r>
            <a:r>
              <a:rPr lang="es-BO" dirty="0"/>
              <a:t> </a:t>
            </a:r>
            <a:r>
              <a:rPr lang="es-BO" dirty="0" err="1"/>
              <a:t>to</a:t>
            </a:r>
            <a:r>
              <a:rPr lang="es-BO" dirty="0"/>
              <a:t> </a:t>
            </a:r>
            <a:r>
              <a:rPr lang="es-BO" dirty="0" err="1"/>
              <a:t>know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reality</a:t>
            </a:r>
            <a:r>
              <a:rPr lang="es-BO" dirty="0"/>
              <a:t> and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profile</a:t>
            </a:r>
            <a:r>
              <a:rPr lang="es-BO" dirty="0"/>
              <a:t> </a:t>
            </a:r>
            <a:r>
              <a:rPr lang="es-BO" dirty="0" err="1"/>
              <a:t>of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researchers</a:t>
            </a:r>
            <a:r>
              <a:rPr lang="es-B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02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3329D6E-6853-5DB1-85FE-93A8B7CE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OWSD BOLIVIA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35BAE-550B-10E3-7F30-411AC3A9F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/>
              <a:t>OWSD Bolivia has 165 </a:t>
            </a:r>
            <a:r>
              <a:rPr lang="es-BO" dirty="0" err="1"/>
              <a:t>members</a:t>
            </a:r>
            <a:r>
              <a:rPr lang="es-BO" dirty="0"/>
              <a:t> (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second</a:t>
            </a:r>
            <a:r>
              <a:rPr lang="es-BO" dirty="0"/>
              <a:t> </a:t>
            </a:r>
            <a:r>
              <a:rPr lang="es-BO" dirty="0" err="1"/>
              <a:t>largest</a:t>
            </a:r>
            <a:r>
              <a:rPr lang="es-BO" dirty="0"/>
              <a:t> after Guatemala) and </a:t>
            </a:r>
            <a:r>
              <a:rPr lang="es-BO" dirty="0" err="1"/>
              <a:t>is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only</a:t>
            </a:r>
            <a:r>
              <a:rPr lang="es-BO" dirty="0"/>
              <a:t> country in </a:t>
            </a:r>
            <a:r>
              <a:rPr lang="es-BO" dirty="0" err="1"/>
              <a:t>Latin</a:t>
            </a:r>
            <a:r>
              <a:rPr lang="es-BO" dirty="0"/>
              <a:t> </a:t>
            </a:r>
            <a:r>
              <a:rPr lang="es-BO" dirty="0" err="1"/>
              <a:t>America</a:t>
            </a:r>
            <a:r>
              <a:rPr lang="es-BO" dirty="0"/>
              <a:t> </a:t>
            </a:r>
            <a:r>
              <a:rPr lang="es-BO" dirty="0" err="1"/>
              <a:t>to</a:t>
            </a:r>
            <a:r>
              <a:rPr lang="es-BO" dirty="0"/>
              <a:t> </a:t>
            </a:r>
            <a:r>
              <a:rPr lang="es-BO" dirty="0" err="1"/>
              <a:t>have</a:t>
            </a:r>
            <a:r>
              <a:rPr lang="es-BO" dirty="0"/>
              <a:t> won </a:t>
            </a:r>
            <a:r>
              <a:rPr lang="es-BO" dirty="0" err="1"/>
              <a:t>all</a:t>
            </a:r>
            <a:r>
              <a:rPr lang="es-BO" dirty="0"/>
              <a:t> </a:t>
            </a:r>
            <a:r>
              <a:rPr lang="es-BO" dirty="0" err="1"/>
              <a:t>three</a:t>
            </a:r>
            <a:r>
              <a:rPr lang="es-BO" dirty="0"/>
              <a:t> </a:t>
            </a:r>
            <a:r>
              <a:rPr lang="es-BO" dirty="0" err="1"/>
              <a:t>of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organization's</a:t>
            </a:r>
            <a:r>
              <a:rPr lang="es-BO" dirty="0"/>
              <a:t> top </a:t>
            </a:r>
            <a:r>
              <a:rPr lang="es-BO" dirty="0" err="1"/>
              <a:t>opportunities</a:t>
            </a:r>
            <a:r>
              <a:rPr lang="es-BO" dirty="0"/>
              <a:t>: </a:t>
            </a:r>
            <a:r>
              <a:rPr lang="es-BO" dirty="0" err="1"/>
              <a:t>an</a:t>
            </a:r>
            <a:r>
              <a:rPr lang="es-BO" dirty="0"/>
              <a:t> Elsevier </a:t>
            </a:r>
            <a:r>
              <a:rPr lang="es-BO" dirty="0" err="1"/>
              <a:t>Award</a:t>
            </a:r>
            <a:r>
              <a:rPr lang="es-BO" dirty="0"/>
              <a:t> </a:t>
            </a:r>
            <a:r>
              <a:rPr lang="es-BO" dirty="0" err="1"/>
              <a:t>for</a:t>
            </a:r>
            <a:r>
              <a:rPr lang="es-BO" dirty="0"/>
              <a:t> Young </a:t>
            </a:r>
            <a:r>
              <a:rPr lang="es-BO" dirty="0" err="1"/>
              <a:t>Scientists</a:t>
            </a:r>
            <a:r>
              <a:rPr lang="es-BO" dirty="0"/>
              <a:t> won </a:t>
            </a:r>
            <a:r>
              <a:rPr lang="es-BO" dirty="0" err="1"/>
              <a:t>by</a:t>
            </a:r>
            <a:r>
              <a:rPr lang="es-BO" dirty="0"/>
              <a:t> </a:t>
            </a:r>
            <a:r>
              <a:rPr lang="es-BO" dirty="0" err="1"/>
              <a:t>Narel</a:t>
            </a:r>
            <a:r>
              <a:rPr lang="es-BO" dirty="0"/>
              <a:t> Paniagua; a PhD </a:t>
            </a:r>
            <a:r>
              <a:rPr lang="es-BO" dirty="0" err="1"/>
              <a:t>Fellowship</a:t>
            </a:r>
            <a:r>
              <a:rPr lang="es-BO" dirty="0"/>
              <a:t>, </a:t>
            </a:r>
            <a:r>
              <a:rPr lang="es-BO" dirty="0" err="1"/>
              <a:t>which</a:t>
            </a:r>
            <a:r>
              <a:rPr lang="es-BO" dirty="0"/>
              <a:t> </a:t>
            </a:r>
            <a:r>
              <a:rPr lang="es-BO" dirty="0" err="1"/>
              <a:t>was</a:t>
            </a:r>
            <a:r>
              <a:rPr lang="es-BO" dirty="0"/>
              <a:t> </a:t>
            </a:r>
            <a:r>
              <a:rPr lang="es-BO" dirty="0" err="1"/>
              <a:t>achieved</a:t>
            </a:r>
            <a:r>
              <a:rPr lang="es-BO" dirty="0"/>
              <a:t> </a:t>
            </a:r>
            <a:r>
              <a:rPr lang="es-BO" dirty="0" err="1"/>
              <a:t>by</a:t>
            </a:r>
            <a:r>
              <a:rPr lang="es-BO" dirty="0"/>
              <a:t> Paola </a:t>
            </a:r>
            <a:r>
              <a:rPr lang="es-BO" dirty="0" err="1"/>
              <a:t>Rocabado</a:t>
            </a:r>
            <a:r>
              <a:rPr lang="es-BO" dirty="0"/>
              <a:t> , and </a:t>
            </a:r>
            <a:r>
              <a:rPr lang="es-BO" dirty="0" err="1"/>
              <a:t>an</a:t>
            </a:r>
            <a:r>
              <a:rPr lang="es-BO" dirty="0"/>
              <a:t> </a:t>
            </a:r>
            <a:r>
              <a:rPr lang="es-BO" dirty="0" err="1"/>
              <a:t>Early</a:t>
            </a:r>
            <a:r>
              <a:rPr lang="es-BO" dirty="0"/>
              <a:t> </a:t>
            </a:r>
            <a:r>
              <a:rPr lang="es-BO" dirty="0" err="1"/>
              <a:t>Career</a:t>
            </a:r>
            <a:r>
              <a:rPr lang="es-BO" dirty="0"/>
              <a:t> </a:t>
            </a:r>
            <a:r>
              <a:rPr lang="es-BO" dirty="0" err="1"/>
              <a:t>Fellowship</a:t>
            </a:r>
            <a:r>
              <a:rPr lang="es-BO" dirty="0"/>
              <a:t> </a:t>
            </a:r>
            <a:r>
              <a:rPr lang="es-BO" dirty="0" err="1"/>
              <a:t>award</a:t>
            </a:r>
            <a:r>
              <a:rPr lang="es-BO" dirty="0"/>
              <a:t>, </a:t>
            </a:r>
            <a:r>
              <a:rPr lang="es-BO" dirty="0" err="1"/>
              <a:t>for</a:t>
            </a:r>
            <a:r>
              <a:rPr lang="es-BO" dirty="0"/>
              <a:t> Natalia Montellano .</a:t>
            </a:r>
          </a:p>
          <a:p>
            <a:pPr marL="0" indent="0">
              <a:buNone/>
            </a:pPr>
            <a:r>
              <a:rPr lang="es-BO" dirty="0"/>
              <a:t>https://</a:t>
            </a:r>
            <a:r>
              <a:rPr lang="es-BO" dirty="0" err="1"/>
              <a:t>www.laregion.bo</a:t>
            </a:r>
            <a:r>
              <a:rPr lang="es-BO" dirty="0"/>
              <a:t>/mujeres-en-ciencia-bolivia-suma-165-miembros-y-obtiene-tres-oportunidades-de-la-owsd/?</a:t>
            </a:r>
            <a:r>
              <a:rPr lang="es-BO" dirty="0" err="1"/>
              <a:t>fbclid</a:t>
            </a:r>
            <a:r>
              <a:rPr lang="es-BO" dirty="0"/>
              <a:t>=IwAR0g25KQPYnsHbDTng5L5uOTZ6E9B4MVSJl7601v4pKnyzs6Kjg9hNMYFbc</a:t>
            </a:r>
          </a:p>
        </p:txBody>
      </p:sp>
    </p:spTree>
    <p:extLst>
      <p:ext uri="{BB962C8B-B14F-4D97-AF65-F5344CB8AC3E}">
        <p14:creationId xmlns:p14="http://schemas.microsoft.com/office/powerpoint/2010/main" val="278255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7DDFA-053C-437C-AA36-4E0EC7A8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00" y="270979"/>
            <a:ext cx="11091600" cy="1332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Marie Curie Prize 2022 (ANC)</a:t>
            </a:r>
            <a:endParaRPr lang="es-B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98F068-173E-441F-A76A-31C37A2B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17" y="1602979"/>
            <a:ext cx="7110701" cy="4616345"/>
          </a:xfrm>
        </p:spPr>
        <p:txBody>
          <a:bodyPr>
            <a:noAutofit/>
          </a:bodyPr>
          <a:lstStyle/>
          <a:p>
            <a:r>
              <a:rPr lang="es-BO" dirty="0">
                <a:solidFill>
                  <a:schemeClr val="tx1"/>
                </a:solidFill>
              </a:rPr>
              <a:t>Carla Fernández Espinoza, PhD</a:t>
            </a:r>
          </a:p>
          <a:p>
            <a:r>
              <a:rPr lang="es-BO" dirty="0" err="1">
                <a:solidFill>
                  <a:schemeClr val="tx1"/>
                </a:solidFill>
              </a:rPr>
              <a:t>Biologist</a:t>
            </a:r>
            <a:r>
              <a:rPr lang="es-BO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Master's degree in Environmental Sciences and a PhD.  in Aquatic Resources Engineering.</a:t>
            </a:r>
            <a:endParaRPr lang="es-BO" dirty="0">
              <a:solidFill>
                <a:schemeClr val="tx1"/>
              </a:solidFill>
            </a:endParaRPr>
          </a:p>
          <a:p>
            <a:r>
              <a:rPr lang="en-US" b="0" i="0" u="none" strike="noStrike" baseline="0" dirty="0">
                <a:solidFill>
                  <a:schemeClr val="tx1"/>
                </a:solidFill>
              </a:rPr>
              <a:t>Universidad Mayor de San Simón, Cochabamba</a:t>
            </a:r>
          </a:p>
          <a:p>
            <a:r>
              <a:rPr lang="en-US" b="0" i="0" u="none" strike="noStrike" baseline="0" dirty="0">
                <a:solidFill>
                  <a:schemeClr val="tx1"/>
                </a:solidFill>
              </a:rPr>
              <a:t>She has collaborated in studies of limiting factors of abundance and distribution of plankton and she has contributed to several national and international publications on freshwater plankton. </a:t>
            </a:r>
            <a:r>
              <a:rPr lang="es-BO" sz="2800" b="0" i="0" u="none" strike="noStrike" baseline="0" dirty="0">
                <a:solidFill>
                  <a:schemeClr val="tx1"/>
                </a:solidFill>
              </a:rPr>
              <a:t>	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	</a:t>
            </a:r>
          </a:p>
          <a:p>
            <a:endParaRPr lang="es-BO" sz="2800" dirty="0">
              <a:solidFill>
                <a:schemeClr val="tx1"/>
              </a:solidFill>
            </a:endParaRPr>
          </a:p>
          <a:p>
            <a:endParaRPr lang="es-BO" sz="28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11F254-A910-BF5B-592E-AEE5A5E6B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12" y="381538"/>
            <a:ext cx="1866900" cy="2774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20635E-8499-A0C1-6482-73C3D8771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68" y="3828681"/>
            <a:ext cx="3815715" cy="2545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60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952BC9E-E652-EC8C-7773-253B0F7D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/>
              <a:t>National</a:t>
            </a:r>
            <a:r>
              <a:rPr lang="es-BO" dirty="0"/>
              <a:t> </a:t>
            </a:r>
            <a:r>
              <a:rPr lang="es-BO" dirty="0" err="1"/>
              <a:t>Academy</a:t>
            </a:r>
            <a:r>
              <a:rPr lang="es-BO" dirty="0"/>
              <a:t> </a:t>
            </a:r>
            <a:r>
              <a:rPr lang="es-BO" dirty="0" err="1"/>
              <a:t>of</a:t>
            </a:r>
            <a:r>
              <a:rPr lang="es-BO" dirty="0"/>
              <a:t> </a:t>
            </a:r>
            <a:r>
              <a:rPr lang="es-BO" dirty="0" err="1"/>
              <a:t>Sciences</a:t>
            </a:r>
            <a:endParaRPr lang="es-B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F4E9122-1BAA-29D4-5573-90B4F03E0B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BO" sz="2000" dirty="0" err="1"/>
              <a:t>Scientific</a:t>
            </a:r>
            <a:r>
              <a:rPr lang="es-BO" sz="2000" dirty="0"/>
              <a:t> </a:t>
            </a:r>
            <a:r>
              <a:rPr lang="es-BO" sz="2000" dirty="0" err="1"/>
              <a:t>activity</a:t>
            </a:r>
            <a:r>
              <a:rPr lang="es-BO" sz="2000" dirty="0"/>
              <a:t> </a:t>
            </a:r>
            <a:r>
              <a:rPr lang="es-BO" sz="2000" dirty="0" err="1"/>
              <a:t>this</a:t>
            </a:r>
            <a:r>
              <a:rPr lang="es-BO" sz="2000" dirty="0"/>
              <a:t> </a:t>
            </a:r>
            <a:r>
              <a:rPr lang="es-BO" sz="2000" dirty="0" err="1"/>
              <a:t>year</a:t>
            </a:r>
            <a:r>
              <a:rPr lang="es-BO" sz="2000" dirty="0"/>
              <a:t> has </a:t>
            </a:r>
            <a:r>
              <a:rPr lang="es-BO" sz="2000" dirty="0" err="1"/>
              <a:t>been</a:t>
            </a:r>
            <a:r>
              <a:rPr lang="es-BO" sz="2000" dirty="0"/>
              <a:t> </a:t>
            </a:r>
            <a:r>
              <a:rPr lang="es-BO" sz="2000" dirty="0" err="1"/>
              <a:t>almost</a:t>
            </a:r>
            <a:r>
              <a:rPr lang="es-BO" sz="2000" dirty="0"/>
              <a:t> normal, after </a:t>
            </a:r>
            <a:r>
              <a:rPr lang="es-BO" sz="2000" dirty="0" err="1"/>
              <a:t>certain</a:t>
            </a:r>
            <a:r>
              <a:rPr lang="es-BO" sz="2000" dirty="0"/>
              <a:t> </a:t>
            </a:r>
            <a:r>
              <a:rPr lang="es-BO" sz="2000" dirty="0" err="1"/>
              <a:t>restrictions</a:t>
            </a:r>
            <a:r>
              <a:rPr lang="es-BO" sz="2000" dirty="0"/>
              <a:t> </a:t>
            </a:r>
            <a:r>
              <a:rPr lang="es-BO" sz="2000" dirty="0" err="1"/>
              <a:t>last</a:t>
            </a:r>
            <a:r>
              <a:rPr lang="es-BO" sz="2000" dirty="0"/>
              <a:t> </a:t>
            </a:r>
            <a:r>
              <a:rPr lang="es-BO" sz="2000" dirty="0" err="1"/>
              <a:t>year</a:t>
            </a:r>
            <a:r>
              <a:rPr lang="es-BO" sz="2000" dirty="0"/>
              <a:t>.</a:t>
            </a:r>
          </a:p>
          <a:p>
            <a:r>
              <a:rPr lang="es-BO" sz="2000" dirty="0" err="1"/>
              <a:t>The</a:t>
            </a:r>
            <a:r>
              <a:rPr lang="es-BO" sz="2000" dirty="0"/>
              <a:t> meetings at </a:t>
            </a:r>
            <a:r>
              <a:rPr lang="es-BO" sz="2000" dirty="0" err="1"/>
              <a:t>the</a:t>
            </a:r>
            <a:r>
              <a:rPr lang="es-BO" sz="2000" dirty="0"/>
              <a:t> </a:t>
            </a:r>
            <a:r>
              <a:rPr lang="es-BO" sz="2000" dirty="0" err="1"/>
              <a:t>National</a:t>
            </a:r>
            <a:r>
              <a:rPr lang="es-BO" sz="2000" dirty="0"/>
              <a:t> </a:t>
            </a:r>
            <a:r>
              <a:rPr lang="es-BO" sz="2000" dirty="0" err="1"/>
              <a:t>Academy</a:t>
            </a:r>
            <a:r>
              <a:rPr lang="es-BO" sz="2000" dirty="0"/>
              <a:t> </a:t>
            </a:r>
            <a:r>
              <a:rPr lang="es-BO" sz="2000" dirty="0" err="1"/>
              <a:t>of</a:t>
            </a:r>
            <a:r>
              <a:rPr lang="es-BO" sz="2000" dirty="0"/>
              <a:t> </a:t>
            </a:r>
            <a:r>
              <a:rPr lang="es-BO" sz="2000" dirty="0" err="1"/>
              <a:t>Sciences</a:t>
            </a:r>
            <a:r>
              <a:rPr lang="es-BO" sz="2000" dirty="0"/>
              <a:t> </a:t>
            </a:r>
            <a:r>
              <a:rPr lang="es-BO" sz="2000" dirty="0" err="1"/>
              <a:t>were</a:t>
            </a:r>
            <a:r>
              <a:rPr lang="es-BO" sz="2000" dirty="0"/>
              <a:t> virtual in a </a:t>
            </a:r>
            <a:r>
              <a:rPr lang="es-BO" sz="2000" dirty="0" err="1"/>
              <a:t>first</a:t>
            </a:r>
            <a:r>
              <a:rPr lang="es-BO" sz="2000" dirty="0"/>
              <a:t> </a:t>
            </a:r>
            <a:r>
              <a:rPr lang="es-BO" sz="2000" dirty="0" err="1"/>
              <a:t>stage</a:t>
            </a:r>
            <a:r>
              <a:rPr lang="es-BO" sz="2000" dirty="0"/>
              <a:t>, </a:t>
            </a:r>
            <a:r>
              <a:rPr lang="es-BO" sz="2000" dirty="0" err="1"/>
              <a:t>currently</a:t>
            </a:r>
            <a:r>
              <a:rPr lang="es-BO" sz="2000" dirty="0"/>
              <a:t> </a:t>
            </a:r>
            <a:r>
              <a:rPr lang="es-BO" sz="2000" dirty="0" err="1"/>
              <a:t>these</a:t>
            </a:r>
            <a:r>
              <a:rPr lang="es-BO" sz="2000" dirty="0"/>
              <a:t> meetings are in </a:t>
            </a:r>
            <a:r>
              <a:rPr lang="es-BO" sz="2000" dirty="0" err="1"/>
              <a:t>mixed</a:t>
            </a:r>
            <a:r>
              <a:rPr lang="es-BO" sz="2000" dirty="0"/>
              <a:t> </a:t>
            </a:r>
            <a:r>
              <a:rPr lang="es-BO" sz="2000" dirty="0" err="1"/>
              <a:t>mode</a:t>
            </a:r>
            <a:r>
              <a:rPr lang="es-BO" sz="2000" dirty="0"/>
              <a:t> (</a:t>
            </a:r>
            <a:r>
              <a:rPr lang="es-BO" sz="2000" dirty="0" err="1"/>
              <a:t>face-to-face</a:t>
            </a:r>
            <a:r>
              <a:rPr lang="es-BO" sz="2000" dirty="0"/>
              <a:t> and virtual)</a:t>
            </a:r>
          </a:p>
          <a:p>
            <a:r>
              <a:rPr lang="es-BO" sz="2000" dirty="0" err="1"/>
              <a:t>This</a:t>
            </a:r>
            <a:r>
              <a:rPr lang="es-BO" sz="2000" dirty="0"/>
              <a:t> </a:t>
            </a:r>
            <a:r>
              <a:rPr lang="es-BO" sz="2000" dirty="0" err="1"/>
              <a:t>year</a:t>
            </a:r>
            <a:r>
              <a:rPr lang="es-BO" sz="2000" dirty="0"/>
              <a:t>, </a:t>
            </a:r>
            <a:r>
              <a:rPr lang="es-BO" sz="2000" dirty="0" err="1"/>
              <a:t>for</a:t>
            </a:r>
            <a:r>
              <a:rPr lang="es-BO" sz="2000" dirty="0"/>
              <a:t> </a:t>
            </a:r>
            <a:r>
              <a:rPr lang="es-BO" sz="2000" dirty="0" err="1"/>
              <a:t>the</a:t>
            </a:r>
            <a:r>
              <a:rPr lang="es-BO" sz="2000" dirty="0"/>
              <a:t> </a:t>
            </a:r>
            <a:r>
              <a:rPr lang="es-BO" sz="2000" dirty="0" err="1"/>
              <a:t>first</a:t>
            </a:r>
            <a:r>
              <a:rPr lang="es-BO" sz="2000" dirty="0"/>
              <a:t> time, </a:t>
            </a:r>
            <a:r>
              <a:rPr lang="es-BO" sz="2000" dirty="0" err="1"/>
              <a:t>three</a:t>
            </a:r>
            <a:r>
              <a:rPr lang="es-BO" sz="2000" dirty="0"/>
              <a:t> </a:t>
            </a:r>
            <a:r>
              <a:rPr lang="es-BO" sz="2000" dirty="0" err="1"/>
              <a:t>scientific</a:t>
            </a:r>
            <a:r>
              <a:rPr lang="es-BO" sz="2000" dirty="0"/>
              <a:t> </a:t>
            </a:r>
            <a:r>
              <a:rPr lang="es-BO" sz="2000" dirty="0" err="1"/>
              <a:t>women</a:t>
            </a:r>
            <a:r>
              <a:rPr lang="es-BO" sz="2000" dirty="0"/>
              <a:t> are </a:t>
            </a:r>
            <a:r>
              <a:rPr lang="es-BO" sz="2000" dirty="0" err="1"/>
              <a:t>present</a:t>
            </a:r>
            <a:r>
              <a:rPr lang="es-BO" sz="2000" dirty="0"/>
              <a:t> </a:t>
            </a:r>
            <a:r>
              <a:rPr lang="es-BO" sz="2000" dirty="0" err="1"/>
              <a:t>on</a:t>
            </a:r>
            <a:r>
              <a:rPr lang="es-BO" sz="2000" dirty="0"/>
              <a:t> </a:t>
            </a:r>
            <a:r>
              <a:rPr lang="es-BO" sz="2000" dirty="0" err="1"/>
              <a:t>the</a:t>
            </a:r>
            <a:r>
              <a:rPr lang="es-BO" sz="2000" dirty="0"/>
              <a:t> </a:t>
            </a:r>
            <a:r>
              <a:rPr lang="es-BO" sz="2000" dirty="0" err="1"/>
              <a:t>Directory</a:t>
            </a:r>
            <a:r>
              <a:rPr lang="es-BO" sz="2000" dirty="0"/>
              <a:t> </a:t>
            </a:r>
            <a:r>
              <a:rPr lang="es-BO" sz="2000" dirty="0" err="1"/>
              <a:t>of</a:t>
            </a:r>
            <a:r>
              <a:rPr lang="es-BO" sz="2000" dirty="0"/>
              <a:t> </a:t>
            </a:r>
            <a:r>
              <a:rPr lang="es-BO" sz="2000" dirty="0" err="1"/>
              <a:t>the</a:t>
            </a:r>
            <a:r>
              <a:rPr lang="es-BO" sz="2000" dirty="0"/>
              <a:t> </a:t>
            </a:r>
            <a:r>
              <a:rPr lang="es-BO" sz="2000" dirty="0" err="1"/>
              <a:t>National</a:t>
            </a:r>
            <a:r>
              <a:rPr lang="es-BO" sz="2000" dirty="0"/>
              <a:t> </a:t>
            </a:r>
            <a:r>
              <a:rPr lang="es-BO" sz="2000" dirty="0" err="1"/>
              <a:t>Academy</a:t>
            </a:r>
            <a:r>
              <a:rPr lang="es-BO" sz="2000" dirty="0"/>
              <a:t> </a:t>
            </a:r>
            <a:r>
              <a:rPr lang="es-BO" sz="2000" dirty="0" err="1"/>
              <a:t>of</a:t>
            </a:r>
            <a:r>
              <a:rPr lang="es-BO" sz="2000" dirty="0"/>
              <a:t> </a:t>
            </a:r>
            <a:r>
              <a:rPr lang="es-BO" sz="2000" dirty="0" err="1"/>
              <a:t>Science</a:t>
            </a:r>
            <a:r>
              <a:rPr lang="es-BO" sz="2000" dirty="0"/>
              <a:t>: </a:t>
            </a:r>
            <a:r>
              <a:rPr lang="es-BO" sz="2000" dirty="0" err="1"/>
              <a:t>The</a:t>
            </a:r>
            <a:r>
              <a:rPr lang="es-BO" sz="2000" dirty="0"/>
              <a:t> </a:t>
            </a:r>
            <a:r>
              <a:rPr lang="es-BO" sz="2000" dirty="0" err="1"/>
              <a:t>President</a:t>
            </a:r>
            <a:r>
              <a:rPr lang="es-BO" sz="2000" dirty="0"/>
              <a:t>, </a:t>
            </a:r>
            <a:r>
              <a:rPr lang="es-BO" sz="2000" dirty="0" err="1"/>
              <a:t>the</a:t>
            </a:r>
            <a:r>
              <a:rPr lang="es-BO" sz="2000" dirty="0"/>
              <a:t> General </a:t>
            </a:r>
            <a:r>
              <a:rPr lang="es-BO" sz="2000" dirty="0" err="1"/>
              <a:t>Secretary</a:t>
            </a:r>
            <a:r>
              <a:rPr lang="es-BO" sz="2000" dirty="0"/>
              <a:t> and </a:t>
            </a:r>
            <a:r>
              <a:rPr lang="es-BO" sz="2000" dirty="0" err="1"/>
              <a:t>the</a:t>
            </a:r>
            <a:r>
              <a:rPr lang="es-BO" sz="2000" dirty="0"/>
              <a:t> </a:t>
            </a:r>
            <a:r>
              <a:rPr lang="es-BO" sz="2000" dirty="0" err="1"/>
              <a:t>Treasurer</a:t>
            </a:r>
            <a:endParaRPr lang="es-BO" sz="2000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AF3CDA54-B819-C841-36CF-69FAF33D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1" r="15880" b="27932"/>
          <a:stretch/>
        </p:blipFill>
        <p:spPr>
          <a:xfrm>
            <a:off x="6864222" y="2307102"/>
            <a:ext cx="4141890" cy="320743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3237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19421-18EC-4573-8538-9EF28162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/>
              <a:t>Planned</a:t>
            </a:r>
            <a:r>
              <a:rPr lang="es-BO" dirty="0"/>
              <a:t> </a:t>
            </a:r>
            <a:r>
              <a:rPr lang="es-BO" dirty="0" err="1"/>
              <a:t>actions</a:t>
            </a:r>
            <a:r>
              <a:rPr lang="es-BO" dirty="0"/>
              <a:t> </a:t>
            </a:r>
            <a:r>
              <a:rPr lang="es-BO" dirty="0" err="1"/>
              <a:t>for</a:t>
            </a:r>
            <a:r>
              <a:rPr lang="es-BO" dirty="0"/>
              <a:t> 2023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DD5CC-60FC-4A76-B193-26CAAAC57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BO" sz="2800" dirty="0">
                <a:solidFill>
                  <a:srgbClr val="FFFFFF"/>
                </a:solidFill>
              </a:rPr>
              <a:t>Marie Curie </a:t>
            </a:r>
            <a:r>
              <a:rPr lang="es-BO" sz="2800" dirty="0" err="1">
                <a:solidFill>
                  <a:srgbClr val="FFFFFF"/>
                </a:solidFill>
              </a:rPr>
              <a:t>prize</a:t>
            </a:r>
            <a:r>
              <a:rPr lang="es-BO" sz="2800" dirty="0">
                <a:solidFill>
                  <a:srgbClr val="FFFFFF"/>
                </a:solidFill>
              </a:rPr>
              <a:t> 2023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Meeting of scientific women at the national level</a:t>
            </a:r>
          </a:p>
          <a:p>
            <a:r>
              <a:rPr lang="en-US" sz="2800" dirty="0">
                <a:solidFill>
                  <a:srgbClr val="FFFFFF"/>
                </a:solidFill>
              </a:rPr>
              <a:t>Ongoing gender committee</a:t>
            </a:r>
            <a:endParaRPr lang="es-BO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Entry of three female scientists as number academicians for 202</a:t>
            </a:r>
            <a:r>
              <a:rPr lang="es-ES" sz="2800">
                <a:solidFill>
                  <a:srgbClr val="FFFFFF"/>
                </a:solidFill>
              </a:rPr>
              <a:t>3</a:t>
            </a:r>
            <a:endParaRPr lang="es-BO" sz="2800" dirty="0">
              <a:solidFill>
                <a:srgbClr val="FFFFFF"/>
              </a:solidFill>
            </a:endParaRPr>
          </a:p>
          <a:p>
            <a:endParaRPr lang="es-BO" sz="2800" dirty="0">
              <a:solidFill>
                <a:srgbClr val="FFFFFF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27F4357-989A-459F-301C-8023463850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540" y="2097175"/>
            <a:ext cx="5435600" cy="32507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6463118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2F2B1B"/>
      </a:dk2>
      <a:lt2>
        <a:srgbClr val="F2F0F3"/>
      </a:lt2>
      <a:accent1>
        <a:srgbClr val="6AB246"/>
      </a:accent1>
      <a:accent2>
        <a:srgbClr val="8FAC39"/>
      </a:accent2>
      <a:accent3>
        <a:srgbClr val="B2A046"/>
      </a:accent3>
      <a:accent4>
        <a:srgbClr val="B16D3B"/>
      </a:accent4>
      <a:accent5>
        <a:srgbClr val="C34D4D"/>
      </a:accent5>
      <a:accent6>
        <a:srgbClr val="B13B6C"/>
      </a:accent6>
      <a:hlink>
        <a:srgbClr val="C05943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450</Words>
  <Application>Microsoft Macintosh PowerPoint</Application>
  <PresentationFormat>Panorámica</PresentationFormat>
  <Paragraphs>31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3DFloatVTI</vt:lpstr>
      <vt:lpstr>WFs IANAS 24.10.2022</vt:lpstr>
      <vt:lpstr>New female academician 2022</vt:lpstr>
      <vt:lpstr>New female academician 2022</vt:lpstr>
      <vt:lpstr>OWSD Bolivia 2022</vt:lpstr>
      <vt:lpstr>OWSD BOLIVIA</vt:lpstr>
      <vt:lpstr>Marie Curie Prize 2022 (ANC)</vt:lpstr>
      <vt:lpstr>National Academy of Sciences</vt:lpstr>
      <vt:lpstr>Planned actions for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</dc:creator>
  <cp:lastModifiedBy>Ana R.</cp:lastModifiedBy>
  <cp:revision>29</cp:revision>
  <dcterms:created xsi:type="dcterms:W3CDTF">2020-11-03T18:51:47Z</dcterms:created>
  <dcterms:modified xsi:type="dcterms:W3CDTF">2022-10-24T16:08:50Z</dcterms:modified>
</cp:coreProperties>
</file>