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C822-F693-4255-9C70-B06232499165}" type="datetimeFigureOut">
              <a:rPr lang="en-TT" smtClean="0"/>
              <a:t>14/12/2020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51B8C-E752-4537-BF7E-D331BB980A84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7911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1F0A-78BE-4290-A383-7668D2DBF5C3}" type="datetime1">
              <a:rPr lang="en-TT" smtClean="0"/>
              <a:t>14/12/2020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58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6A8D-BF8D-47E0-A350-BA7065D2D2DA}" type="datetime1">
              <a:rPr lang="en-TT" smtClean="0"/>
              <a:t>14/12/2020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3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FF65-8C1E-4BAA-9473-0A6DAA9E8805}" type="datetime1">
              <a:rPr lang="en-TT" smtClean="0"/>
              <a:t>14/12/2020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1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3293AF2E-5854-40C1-B05A-F4DE03A819C5}" type="datetime1">
              <a:rPr lang="en-TT" smtClean="0"/>
              <a:t>14/12/2020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TT"/>
              <a:t>Tuesday 15th December,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56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4739-DDF0-4099-8F6D-21B182C9F845}" type="datetime1">
              <a:rPr lang="en-TT" smtClean="0"/>
              <a:t>14/12/2020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0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3790-F6BC-4978-8249-A246D759AB1F}" type="datetime1">
              <a:rPr lang="en-TT" smtClean="0"/>
              <a:t>14/12/2020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5C5E-1842-42E6-B448-99D603B94185}" type="datetime1">
              <a:rPr lang="en-TT" smtClean="0"/>
              <a:t>14/12/2020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22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C22-E485-4380-BADF-5B02377E3603}" type="datetime1">
              <a:rPr lang="en-TT" smtClean="0"/>
              <a:t>14/12/2020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3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F047-71AE-4C20-A7F1-5504481D2F0D}" type="datetime1">
              <a:rPr lang="en-TT" smtClean="0"/>
              <a:t>14/12/2020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5856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C475-537A-4575-9E06-1D61FE87934F}" type="datetime1">
              <a:rPr lang="en-TT" smtClean="0"/>
              <a:t>14/12/2020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9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EB5C4874-304A-4FF0-AAC9-FDFF12F9E0CD}" type="datetime1">
              <a:rPr lang="en-TT" smtClean="0"/>
              <a:t>14/12/2020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63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7137-6334-4DB8-AE9A-274EB34D7DB1}" type="datetime1">
              <a:rPr lang="en-TT" smtClean="0"/>
              <a:t>14/12/2020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T"/>
              <a:t>Tuesday 15th December,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BF7055-6D7B-4FEC-8CC2-D0AF2084759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8012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E045-3439-4864-8039-8C33B56EC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4" y="945913"/>
            <a:ext cx="8313438" cy="2081492"/>
          </a:xfrm>
        </p:spPr>
        <p:txBody>
          <a:bodyPr>
            <a:normAutofit/>
          </a:bodyPr>
          <a:lstStyle/>
          <a:p>
            <a:r>
              <a:rPr lang="en-TT" sz="4800" dirty="0"/>
              <a:t>Caribbean Academy of Sciences (CAS)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FDF10-7A8E-4C5A-8748-C475B675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3027405"/>
            <a:ext cx="7854958" cy="1608157"/>
          </a:xfrm>
        </p:spPr>
        <p:txBody>
          <a:bodyPr>
            <a:normAutofit/>
          </a:bodyPr>
          <a:lstStyle/>
          <a:p>
            <a:r>
              <a:rPr lang="en-TT" dirty="0"/>
              <a:t>Professor </a:t>
            </a:r>
            <a:r>
              <a:rPr lang="en-TT" dirty="0" err="1"/>
              <a:t>Neela</a:t>
            </a:r>
            <a:r>
              <a:rPr lang="en-TT" dirty="0"/>
              <a:t> Badrie </a:t>
            </a:r>
          </a:p>
          <a:p>
            <a:r>
              <a:rPr lang="en-TT" dirty="0"/>
              <a:t>Virtual IANAS Meeting – Women for Science (</a:t>
            </a:r>
            <a:r>
              <a:rPr lang="en-TT" dirty="0" err="1"/>
              <a:t>WfS</a:t>
            </a:r>
            <a:r>
              <a:rPr lang="en-TT" dirty="0"/>
              <a:t>)</a:t>
            </a:r>
          </a:p>
          <a:p>
            <a:r>
              <a:rPr lang="en-TT" dirty="0"/>
              <a:t>15</a:t>
            </a:r>
            <a:r>
              <a:rPr lang="en-TT" baseline="30000" dirty="0"/>
              <a:t>th</a:t>
            </a:r>
            <a:r>
              <a:rPr lang="en-TT" dirty="0"/>
              <a:t> December, 2020 </a:t>
            </a:r>
          </a:p>
          <a:p>
            <a:endParaRPr lang="en-T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51DB0-A1A4-403D-90F4-3434CB54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44" y="945913"/>
            <a:ext cx="13906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9867C-B024-446E-A872-D8094970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</p:spTree>
    <p:extLst>
      <p:ext uri="{BB962C8B-B14F-4D97-AF65-F5344CB8AC3E}">
        <p14:creationId xmlns:p14="http://schemas.microsoft.com/office/powerpoint/2010/main" val="125530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46BA-440A-49C2-9F91-F43F3538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CAS Executive-Women on Executive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D5FB5F-F2D2-42EF-9B0C-4E6F7F02D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04974"/>
              </p:ext>
            </p:extLst>
          </p:nvPr>
        </p:nvGraphicFramePr>
        <p:xfrm>
          <a:off x="1130300" y="2171700"/>
          <a:ext cx="9602787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929">
                  <a:extLst>
                    <a:ext uri="{9D8B030D-6E8A-4147-A177-3AD203B41FA5}">
                      <a16:colId xmlns:a16="http://schemas.microsoft.com/office/drawing/2014/main" val="297073719"/>
                    </a:ext>
                  </a:extLst>
                </a:gridCol>
                <a:gridCol w="3200929">
                  <a:extLst>
                    <a:ext uri="{9D8B030D-6E8A-4147-A177-3AD203B41FA5}">
                      <a16:colId xmlns:a16="http://schemas.microsoft.com/office/drawing/2014/main" val="870965679"/>
                    </a:ext>
                  </a:extLst>
                </a:gridCol>
                <a:gridCol w="3200929">
                  <a:extLst>
                    <a:ext uri="{9D8B030D-6E8A-4147-A177-3AD203B41FA5}">
                      <a16:colId xmlns:a16="http://schemas.microsoft.com/office/drawing/2014/main" val="1716787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CAS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CAS Regional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CAS Trinidad and Tobago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9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Prof. Emeritus Winston </a:t>
                      </a:r>
                      <a:r>
                        <a:rPr lang="en-TT" dirty="0" err="1"/>
                        <a:t>Mellowes</a:t>
                      </a:r>
                      <a:r>
                        <a:rPr lang="en-T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Prof. Kit Fai Pun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2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Foreign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Prof. Robert Lancashire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12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Mrs Petal </a:t>
                      </a:r>
                      <a:r>
                        <a:rPr lang="en-TT" b="1" dirty="0" err="1">
                          <a:solidFill>
                            <a:srgbClr val="FF0000"/>
                          </a:solidFill>
                        </a:rPr>
                        <a:t>Punalall-Jetoo</a:t>
                      </a:r>
                      <a:endParaRPr lang="en-T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b="1" dirty="0" err="1">
                          <a:solidFill>
                            <a:srgbClr val="FF0000"/>
                          </a:solidFill>
                        </a:rPr>
                        <a:t>Dr.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 Diane Ignacio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2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Treasurer</a:t>
                      </a:r>
                    </a:p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Professor </a:t>
                      </a:r>
                      <a:r>
                        <a:rPr lang="en-TT" b="1" dirty="0" err="1">
                          <a:solidFill>
                            <a:srgbClr val="FF0000"/>
                          </a:solidFill>
                        </a:rPr>
                        <a:t>Neela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 Badrie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err="1"/>
                        <a:t>Dr.</a:t>
                      </a:r>
                      <a:r>
                        <a:rPr lang="en-TT" dirty="0"/>
                        <a:t> Jeffery Smith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1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Public Relation Officer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err="1"/>
                        <a:t>Dr.</a:t>
                      </a:r>
                      <a:r>
                        <a:rPr lang="en-TT" dirty="0"/>
                        <a:t> Mark </a:t>
                      </a:r>
                      <a:r>
                        <a:rPr lang="en-TT" dirty="0" err="1"/>
                        <a:t>Wuddivira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b="1" dirty="0" err="1">
                          <a:solidFill>
                            <a:srgbClr val="FF0000"/>
                          </a:solidFill>
                        </a:rPr>
                        <a:t>Dr.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TT" b="1" dirty="0" err="1">
                          <a:solidFill>
                            <a:srgbClr val="FF0000"/>
                          </a:solidFill>
                        </a:rPr>
                        <a:t>Patrica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 Sealey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2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Floor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b="1" dirty="0" err="1">
                          <a:solidFill>
                            <a:srgbClr val="FF0000"/>
                          </a:solidFill>
                        </a:rPr>
                        <a:t>Dr.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</a:rPr>
                        <a:t> Arlene Williams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8126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B10BE-8E07-4C82-B633-95355A8C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</p:spTree>
    <p:extLst>
      <p:ext uri="{BB962C8B-B14F-4D97-AF65-F5344CB8AC3E}">
        <p14:creationId xmlns:p14="http://schemas.microsoft.com/office/powerpoint/2010/main" val="291156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06A4-111D-4A7E-BC5A-09AEFAFC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/>
              <a:t>CAS </a:t>
            </a:r>
            <a:r>
              <a:rPr lang="en-US" dirty="0"/>
              <a:t>Guyana elects New Chapter Executive on February 22, 2020</a:t>
            </a:r>
            <a:endParaRPr lang="en-TT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C1B84F-13F4-4889-94C7-FA6A58B5E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12755"/>
              </p:ext>
            </p:extLst>
          </p:nvPr>
        </p:nvGraphicFramePr>
        <p:xfrm>
          <a:off x="1130300" y="2171700"/>
          <a:ext cx="640185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929">
                  <a:extLst>
                    <a:ext uri="{9D8B030D-6E8A-4147-A177-3AD203B41FA5}">
                      <a16:colId xmlns:a16="http://schemas.microsoft.com/office/drawing/2014/main" val="425187544"/>
                    </a:ext>
                  </a:extLst>
                </a:gridCol>
                <a:gridCol w="3200929">
                  <a:extLst>
                    <a:ext uri="{9D8B030D-6E8A-4147-A177-3AD203B41FA5}">
                      <a16:colId xmlns:a16="http://schemas.microsoft.com/office/drawing/2014/main" val="423390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CAS 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CAS Guyana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1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TT" b="1" dirty="0">
                          <a:effectLst/>
                        </a:rPr>
                        <a:t>President</a:t>
                      </a:r>
                      <a:endParaRPr lang="en-TT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TT" b="1" dirty="0">
                          <a:solidFill>
                            <a:srgbClr val="FF0000"/>
                          </a:solidFill>
                          <a:effectLst/>
                        </a:rPr>
                        <a:t>Ms. Elena Trim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332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TT" b="1">
                          <a:effectLst/>
                        </a:rPr>
                        <a:t>Vice President</a:t>
                      </a:r>
                      <a:endParaRPr lang="en-TT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TT" b="1" dirty="0" err="1">
                          <a:solidFill>
                            <a:srgbClr val="FF0000"/>
                          </a:solidFill>
                          <a:effectLst/>
                        </a:rPr>
                        <a:t>Dr.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  <a:effectLst/>
                        </a:rPr>
                        <a:t> Anna </a:t>
                      </a:r>
                      <a:r>
                        <a:rPr lang="en-TT" b="1" dirty="0" err="1">
                          <a:solidFill>
                            <a:srgbClr val="FF0000"/>
                          </a:solidFill>
                          <a:effectLst/>
                        </a:rPr>
                        <a:t>Perreira</a:t>
                      </a:r>
                      <a:endParaRPr lang="en-TT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111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TT" b="1">
                          <a:effectLst/>
                        </a:rPr>
                        <a:t>Programme Officer</a:t>
                      </a:r>
                      <a:endParaRPr lang="en-TT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TT" b="1" dirty="0" err="1">
                          <a:solidFill>
                            <a:srgbClr val="FF0000"/>
                          </a:solidFill>
                          <a:effectLst/>
                        </a:rPr>
                        <a:t>Dr.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  <a:effectLst/>
                        </a:rPr>
                        <a:t> Jacqueline Murray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913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TT" b="1">
                          <a:effectLst/>
                        </a:rPr>
                        <a:t>Secretary</a:t>
                      </a:r>
                      <a:endParaRPr lang="en-TT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TT">
                          <a:effectLst/>
                        </a:rPr>
                        <a:t>Mr. Gavin Ramnarajn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415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TT" b="1">
                          <a:effectLst/>
                        </a:rPr>
                        <a:t>Treasurer</a:t>
                      </a:r>
                      <a:endParaRPr lang="en-TT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TT">
                          <a:effectLst/>
                        </a:rPr>
                        <a:t>Ms. Heetasmin Singh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893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TT" b="1">
                          <a:effectLst/>
                        </a:rPr>
                        <a:t>Assistant Secretary/ Treasurer</a:t>
                      </a:r>
                      <a:endParaRPr lang="en-TT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TT" b="1" dirty="0" err="1">
                          <a:solidFill>
                            <a:srgbClr val="FF0000"/>
                          </a:solidFill>
                          <a:effectLst/>
                        </a:rPr>
                        <a:t>Dr.</a:t>
                      </a:r>
                      <a:r>
                        <a:rPr lang="en-TT" b="1" dirty="0">
                          <a:solidFill>
                            <a:srgbClr val="FF0000"/>
                          </a:solidFill>
                          <a:effectLst/>
                        </a:rPr>
                        <a:t> Dawn Fox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940354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8FA57-0D8C-4093-B6CA-C1A7A450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ABC79-AD3F-46EB-A273-7D1B07288623}"/>
              </a:ext>
            </a:extLst>
          </p:cNvPr>
          <p:cNvSpPr txBox="1"/>
          <p:nvPr/>
        </p:nvSpPr>
        <p:spPr>
          <a:xfrm>
            <a:off x="8321879" y="1669409"/>
            <a:ext cx="27398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nexussans"/>
              </a:rPr>
              <a:t>Dr. Dawn Iona Fox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, Lecturer at the University of Guyana, </a:t>
            </a:r>
            <a:r>
              <a:rPr lang="en-US" b="0" i="0" dirty="0" err="1">
                <a:solidFill>
                  <a:srgbClr val="53565A"/>
                </a:solidFill>
                <a:effectLst/>
                <a:latin typeface="nexussans"/>
              </a:rPr>
              <a:t>Turkeyen</a:t>
            </a:r>
            <a:endParaRPr lang="en-US" dirty="0">
              <a:solidFill>
                <a:srgbClr val="53565A"/>
              </a:solidFill>
              <a:latin typeface="nexussans"/>
            </a:endParaRPr>
          </a:p>
          <a:p>
            <a:endParaRPr lang="en-US" b="0" i="0" dirty="0">
              <a:solidFill>
                <a:srgbClr val="53565A"/>
              </a:solidFill>
              <a:effectLst/>
              <a:latin typeface="nexussans"/>
            </a:endParaRPr>
          </a:p>
          <a:p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OWSD-Elsevier Foundation Award for Women Scientists in the Developing World for her work on environmental science </a:t>
            </a:r>
            <a:endParaRPr lang="en-T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14A49-6800-4C54-A6F1-926BE8DBF666}"/>
              </a:ext>
            </a:extLst>
          </p:cNvPr>
          <p:cNvSpPr txBox="1"/>
          <p:nvPr/>
        </p:nvSpPr>
        <p:spPr>
          <a:xfrm>
            <a:off x="1442907" y="5368954"/>
            <a:ext cx="482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>
                <a:solidFill>
                  <a:srgbClr val="FF0000"/>
                </a:solidFill>
              </a:rPr>
              <a:t>Red highlights </a:t>
            </a:r>
            <a:r>
              <a:rPr lang="en-TT" dirty="0"/>
              <a:t>indicate women on the executive</a:t>
            </a:r>
          </a:p>
        </p:txBody>
      </p:sp>
    </p:spTree>
    <p:extLst>
      <p:ext uri="{BB962C8B-B14F-4D97-AF65-F5344CB8AC3E}">
        <p14:creationId xmlns:p14="http://schemas.microsoft.com/office/powerpoint/2010/main" val="40984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49EB-4286-400D-9B05-42D19B3A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CAS Activities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D6455-21C8-46B3-991F-427CDBF3B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TT" dirty="0"/>
              <a:t>Virtual CAS 22</a:t>
            </a:r>
            <a:r>
              <a:rPr lang="en-TT" baseline="30000" dirty="0"/>
              <a:t>nd</a:t>
            </a:r>
            <a:r>
              <a:rPr lang="en-TT" dirty="0"/>
              <a:t> Conference 9</a:t>
            </a:r>
            <a:r>
              <a:rPr lang="en-TT" baseline="30000" dirty="0"/>
              <a:t>th</a:t>
            </a:r>
            <a:r>
              <a:rPr lang="en-TT" dirty="0"/>
              <a:t>-14</a:t>
            </a:r>
            <a:r>
              <a:rPr lang="en-TT" baseline="30000" dirty="0"/>
              <a:t>th</a:t>
            </a:r>
            <a:r>
              <a:rPr lang="en-TT" dirty="0"/>
              <a:t> August, 2021- “</a:t>
            </a:r>
            <a:r>
              <a:rPr lang="en-TT" b="1" i="1" dirty="0"/>
              <a:t>Science, Technology and Innovation for Sustainable Development in a Greener </a:t>
            </a:r>
            <a:r>
              <a:rPr lang="en-TT" b="1" i="1" dirty="0" err="1"/>
              <a:t>Caribbean</a:t>
            </a:r>
            <a:r>
              <a:rPr lang="en-TT" dirty="0" err="1"/>
              <a:t>”,Guyana</a:t>
            </a:r>
            <a:endParaRPr lang="en-TT" dirty="0"/>
          </a:p>
          <a:p>
            <a:r>
              <a:rPr lang="en-TT" dirty="0"/>
              <a:t>Prof </a:t>
            </a:r>
            <a:r>
              <a:rPr lang="en-TT" dirty="0" err="1"/>
              <a:t>Mellowes</a:t>
            </a:r>
            <a:r>
              <a:rPr lang="en-TT" dirty="0"/>
              <a:t>, CAS President and </a:t>
            </a:r>
            <a:r>
              <a:rPr lang="en-TT" dirty="0" err="1"/>
              <a:t>Dr.</a:t>
            </a:r>
            <a:r>
              <a:rPr lang="en-TT" dirty="0"/>
              <a:t> Jeffery Smith represented CAS at the Caribbean Innovation Meeting, Le </a:t>
            </a:r>
            <a:r>
              <a:rPr lang="en-TT" dirty="0" err="1"/>
              <a:t>Gosier</a:t>
            </a:r>
            <a:r>
              <a:rPr lang="en-TT" dirty="0"/>
              <a:t> Guadeloupe in Oct 2019;</a:t>
            </a:r>
          </a:p>
          <a:p>
            <a:r>
              <a:rPr lang="en-TT" dirty="0"/>
              <a:t>Professor Neela Badrie is serving on the </a:t>
            </a:r>
            <a:r>
              <a:rPr lang="en-TT" dirty="0" err="1"/>
              <a:t>InterAcademy</a:t>
            </a:r>
            <a:r>
              <a:rPr lang="en-TT" dirty="0"/>
              <a:t> Partnership (IAP) on Biosecurity and Statements Committee (Marcos nomination):</a:t>
            </a:r>
          </a:p>
          <a:p>
            <a:r>
              <a:rPr lang="en-TT" dirty="0"/>
              <a:t>Professor Judith </a:t>
            </a:r>
            <a:r>
              <a:rPr lang="en-TT" dirty="0" err="1"/>
              <a:t>Gobin</a:t>
            </a:r>
            <a:r>
              <a:rPr lang="en-TT" dirty="0"/>
              <a:t> on IAP panel to develop statement for the Protection of the Marine Environment;</a:t>
            </a:r>
          </a:p>
          <a:p>
            <a:r>
              <a:rPr lang="en-TT" dirty="0"/>
              <a:t>Biography of Ms. </a:t>
            </a:r>
            <a:r>
              <a:rPr lang="en-TT" dirty="0" err="1"/>
              <a:t>Nolana</a:t>
            </a:r>
            <a:r>
              <a:rPr lang="en-TT" dirty="0"/>
              <a:t> Lynch-</a:t>
            </a:r>
            <a:r>
              <a:rPr lang="en-TT" sz="2000" dirty="0">
                <a:effectLst/>
                <a:ea typeface="Arial" panose="020B0604020202020204" pitchFamily="34" charset="0"/>
              </a:rPr>
              <a:t>CEO of Eco-Truffles, Trinidad and Tobago, West Indies  </a:t>
            </a:r>
            <a:endParaRPr lang="en-T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1C870-5F74-4049-A82D-6730089E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</p:spTree>
    <p:extLst>
      <p:ext uri="{BB962C8B-B14F-4D97-AF65-F5344CB8AC3E}">
        <p14:creationId xmlns:p14="http://schemas.microsoft.com/office/powerpoint/2010/main" val="422237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3293-05D2-4D69-B8C6-69EE40E4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Passing of TWO CAS Executives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932E-A67A-4F83-9A3E-8B3CF514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2" y="2181513"/>
            <a:ext cx="7803664" cy="3094822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5588"/>
              </a:buClr>
              <a:buSzPct val="100000"/>
              <a:buNone/>
              <a:tabLst/>
              <a:defRPr/>
            </a:pP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Professor Emeritus Tara Dasgupta, Professor of Inorganic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5588"/>
              </a:buClr>
              <a:buSzPct val="100000"/>
              <a:buNone/>
              <a:tabLst/>
              <a:defRPr/>
            </a:pP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Chemistry, The University of the West Indies, Mona, Jamaica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5588"/>
              </a:buClr>
              <a:buSzPct val="100000"/>
              <a:buNone/>
              <a:tabLst/>
              <a:defRPr/>
            </a:pP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COVID-19. He served as CAS President Regionally and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5588"/>
              </a:buClr>
              <a:buSzPct val="100000"/>
              <a:buNone/>
              <a:tabLst/>
              <a:defRPr/>
            </a:pP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CAS Jamaica;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Dr. Jo-Anne Nina </a:t>
            </a:r>
            <a:r>
              <a:rPr lang="en-US" i="0" dirty="0" err="1">
                <a:solidFill>
                  <a:srgbClr val="000000"/>
                </a:solidFill>
                <a:effectLst/>
                <a:latin typeface="+mj-lt"/>
              </a:rPr>
              <a:t>Sewlal</a:t>
            </a: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, the Secretary of CAS, who passed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away suddenly on 20 January 2020 at the age of 40 years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 the time of her death, 2020, she was serving as CAS secretary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T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the Caribbean region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T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47362-15E3-4D32-9164-3F4613FD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118" y="860867"/>
            <a:ext cx="1838610" cy="170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E9E0C-3244-4C1C-81B6-7B9C93A1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13" y="2880871"/>
            <a:ext cx="1838610" cy="21143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EA695C-BC3E-43BF-87F6-343CD200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Tuesday 15th December, 2020</a:t>
            </a:r>
          </a:p>
        </p:txBody>
      </p:sp>
    </p:spTree>
    <p:extLst>
      <p:ext uri="{BB962C8B-B14F-4D97-AF65-F5344CB8AC3E}">
        <p14:creationId xmlns:p14="http://schemas.microsoft.com/office/powerpoint/2010/main" val="16130566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102</TotalTime>
  <Words>388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nexussans</vt:lpstr>
      <vt:lpstr>Gallery</vt:lpstr>
      <vt:lpstr>Caribbean Academy of Sciences (CAS) Activities </vt:lpstr>
      <vt:lpstr>CAS Executive-Women on Executive</vt:lpstr>
      <vt:lpstr>CAS Guyana elects New Chapter Executive on February 22, 2020</vt:lpstr>
      <vt:lpstr>CAS Activities </vt:lpstr>
      <vt:lpstr>Passing of TWO CAS Executives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Academy of Sciences (CAS) Activities</dc:title>
  <dc:creator>varude badrie maharaj</dc:creator>
  <cp:lastModifiedBy>Neela Badrie</cp:lastModifiedBy>
  <cp:revision>13</cp:revision>
  <dcterms:created xsi:type="dcterms:W3CDTF">2020-12-07T18:03:51Z</dcterms:created>
  <dcterms:modified xsi:type="dcterms:W3CDTF">2020-12-14T14:18:29Z</dcterms:modified>
</cp:coreProperties>
</file>