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1" r:id="rId4"/>
    <p:sldId id="278" r:id="rId5"/>
    <p:sldId id="277" r:id="rId6"/>
    <p:sldId id="279" r:id="rId7"/>
    <p:sldId id="280" r:id="rId8"/>
    <p:sldId id="276" r:id="rId9"/>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164A"/>
    <a:srgbClr val="E07924"/>
    <a:srgbClr val="CBB117"/>
    <a:srgbClr val="EACE00"/>
    <a:srgbClr val="29358F"/>
    <a:srgbClr val="D9E21C"/>
    <a:srgbClr val="1241AA"/>
    <a:srgbClr val="2C0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35" autoAdjust="0"/>
  </p:normalViewPr>
  <p:slideViewPr>
    <p:cSldViewPr snapToGrid="0">
      <p:cViewPr varScale="1">
        <p:scale>
          <a:sx n="80" d="100"/>
          <a:sy n="80" d="100"/>
        </p:scale>
        <p:origin x="37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786C2F00-4485-43D3-9E4C-7BEB1243F885}" type="datetimeFigureOut">
              <a:rPr lang="es-NI" smtClean="0"/>
              <a:t>9/12/2020</a:t>
            </a:fld>
            <a:endParaRPr lang="es-NI"/>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s-NI"/>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48F0C7C-770E-4718-BD40-7DCAA427DB56}" type="slidenum">
              <a:rPr lang="es-NI" smtClean="0"/>
              <a:t>‹Nº›</a:t>
            </a:fld>
            <a:endParaRPr lang="es-NI"/>
          </a:p>
        </p:txBody>
      </p:sp>
    </p:spTree>
    <p:extLst>
      <p:ext uri="{BB962C8B-B14F-4D97-AF65-F5344CB8AC3E}">
        <p14:creationId xmlns:p14="http://schemas.microsoft.com/office/powerpoint/2010/main" val="241642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6C2F00-4485-43D3-9E4C-7BEB1243F885}" type="datetimeFigureOut">
              <a:rPr lang="es-NI" smtClean="0"/>
              <a:t>9/12/2020</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F48F0C7C-770E-4718-BD40-7DCAA427DB56}" type="slidenum">
              <a:rPr lang="es-NI" smtClean="0"/>
              <a:t>‹Nº›</a:t>
            </a:fld>
            <a:endParaRPr lang="es-NI"/>
          </a:p>
        </p:txBody>
      </p:sp>
    </p:spTree>
    <p:extLst>
      <p:ext uri="{BB962C8B-B14F-4D97-AF65-F5344CB8AC3E}">
        <p14:creationId xmlns:p14="http://schemas.microsoft.com/office/powerpoint/2010/main" val="393597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6C2F00-4485-43D3-9E4C-7BEB1243F885}" type="datetimeFigureOut">
              <a:rPr lang="es-NI" smtClean="0"/>
              <a:t>9/12/2020</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F48F0C7C-770E-4718-BD40-7DCAA427DB56}" type="slidenum">
              <a:rPr lang="es-NI" smtClean="0"/>
              <a:t>‹Nº›</a:t>
            </a:fld>
            <a:endParaRPr lang="es-NI"/>
          </a:p>
        </p:txBody>
      </p:sp>
    </p:spTree>
    <p:extLst>
      <p:ext uri="{BB962C8B-B14F-4D97-AF65-F5344CB8AC3E}">
        <p14:creationId xmlns:p14="http://schemas.microsoft.com/office/powerpoint/2010/main" val="337031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6C2F00-4485-43D3-9E4C-7BEB1243F885}" type="datetimeFigureOut">
              <a:rPr lang="es-NI" smtClean="0"/>
              <a:t>9/12/2020</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F48F0C7C-770E-4718-BD40-7DCAA427DB56}" type="slidenum">
              <a:rPr lang="es-NI" smtClean="0"/>
              <a:t>‹Nº›</a:t>
            </a:fld>
            <a:endParaRPr lang="es-NI"/>
          </a:p>
        </p:txBody>
      </p:sp>
    </p:spTree>
    <p:extLst>
      <p:ext uri="{BB962C8B-B14F-4D97-AF65-F5344CB8AC3E}">
        <p14:creationId xmlns:p14="http://schemas.microsoft.com/office/powerpoint/2010/main" val="83046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86C2F00-4485-43D3-9E4C-7BEB1243F885}" type="datetimeFigureOut">
              <a:rPr lang="es-NI" smtClean="0"/>
              <a:t>9/12/2020</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F48F0C7C-770E-4718-BD40-7DCAA427DB56}" type="slidenum">
              <a:rPr lang="es-NI" smtClean="0"/>
              <a:t>‹Nº›</a:t>
            </a:fld>
            <a:endParaRPr lang="es-NI"/>
          </a:p>
        </p:txBody>
      </p:sp>
    </p:spTree>
    <p:extLst>
      <p:ext uri="{BB962C8B-B14F-4D97-AF65-F5344CB8AC3E}">
        <p14:creationId xmlns:p14="http://schemas.microsoft.com/office/powerpoint/2010/main" val="95765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86C2F00-4485-43D3-9E4C-7BEB1243F885}" type="datetimeFigureOut">
              <a:rPr lang="es-NI" smtClean="0"/>
              <a:t>9/12/2020</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F48F0C7C-770E-4718-BD40-7DCAA427DB56}" type="slidenum">
              <a:rPr lang="es-NI" smtClean="0"/>
              <a:t>‹Nº›</a:t>
            </a:fld>
            <a:endParaRPr lang="es-NI"/>
          </a:p>
        </p:txBody>
      </p:sp>
    </p:spTree>
    <p:extLst>
      <p:ext uri="{BB962C8B-B14F-4D97-AF65-F5344CB8AC3E}">
        <p14:creationId xmlns:p14="http://schemas.microsoft.com/office/powerpoint/2010/main" val="179475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86C2F00-4485-43D3-9E4C-7BEB1243F885}" type="datetimeFigureOut">
              <a:rPr lang="es-NI" smtClean="0"/>
              <a:t>9/12/2020</a:t>
            </a:fld>
            <a:endParaRPr lang="es-NI"/>
          </a:p>
        </p:txBody>
      </p:sp>
      <p:sp>
        <p:nvSpPr>
          <p:cNvPr id="8" name="Footer Placeholder 7"/>
          <p:cNvSpPr>
            <a:spLocks noGrp="1"/>
          </p:cNvSpPr>
          <p:nvPr>
            <p:ph type="ftr" sz="quarter" idx="11"/>
          </p:nvPr>
        </p:nvSpPr>
        <p:spPr/>
        <p:txBody>
          <a:bodyPr/>
          <a:lstStyle/>
          <a:p>
            <a:endParaRPr lang="es-NI"/>
          </a:p>
        </p:txBody>
      </p:sp>
      <p:sp>
        <p:nvSpPr>
          <p:cNvPr id="9" name="Slide Number Placeholder 8"/>
          <p:cNvSpPr>
            <a:spLocks noGrp="1"/>
          </p:cNvSpPr>
          <p:nvPr>
            <p:ph type="sldNum" sz="quarter" idx="12"/>
          </p:nvPr>
        </p:nvSpPr>
        <p:spPr/>
        <p:txBody>
          <a:bodyPr/>
          <a:lstStyle/>
          <a:p>
            <a:fld id="{F48F0C7C-770E-4718-BD40-7DCAA427DB56}" type="slidenum">
              <a:rPr lang="es-NI" smtClean="0"/>
              <a:t>‹Nº›</a:t>
            </a:fld>
            <a:endParaRPr lang="es-NI"/>
          </a:p>
        </p:txBody>
      </p:sp>
    </p:spTree>
    <p:extLst>
      <p:ext uri="{BB962C8B-B14F-4D97-AF65-F5344CB8AC3E}">
        <p14:creationId xmlns:p14="http://schemas.microsoft.com/office/powerpoint/2010/main" val="118331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86C2F00-4485-43D3-9E4C-7BEB1243F885}" type="datetimeFigureOut">
              <a:rPr lang="es-NI" smtClean="0"/>
              <a:t>9/12/2020</a:t>
            </a:fld>
            <a:endParaRPr lang="es-NI"/>
          </a:p>
        </p:txBody>
      </p:sp>
      <p:sp>
        <p:nvSpPr>
          <p:cNvPr id="4" name="Footer Placeholder 3"/>
          <p:cNvSpPr>
            <a:spLocks noGrp="1"/>
          </p:cNvSpPr>
          <p:nvPr>
            <p:ph type="ftr" sz="quarter" idx="11"/>
          </p:nvPr>
        </p:nvSpPr>
        <p:spPr/>
        <p:txBody>
          <a:bodyPr/>
          <a:lstStyle/>
          <a:p>
            <a:endParaRPr lang="es-NI"/>
          </a:p>
        </p:txBody>
      </p:sp>
      <p:sp>
        <p:nvSpPr>
          <p:cNvPr id="5" name="Slide Number Placeholder 4"/>
          <p:cNvSpPr>
            <a:spLocks noGrp="1"/>
          </p:cNvSpPr>
          <p:nvPr>
            <p:ph type="sldNum" sz="quarter" idx="12"/>
          </p:nvPr>
        </p:nvSpPr>
        <p:spPr/>
        <p:txBody>
          <a:bodyPr/>
          <a:lstStyle/>
          <a:p>
            <a:fld id="{F48F0C7C-770E-4718-BD40-7DCAA427DB56}" type="slidenum">
              <a:rPr lang="es-NI" smtClean="0"/>
              <a:t>‹Nº›</a:t>
            </a:fld>
            <a:endParaRPr lang="es-NI"/>
          </a:p>
        </p:txBody>
      </p:sp>
    </p:spTree>
    <p:extLst>
      <p:ext uri="{BB962C8B-B14F-4D97-AF65-F5344CB8AC3E}">
        <p14:creationId xmlns:p14="http://schemas.microsoft.com/office/powerpoint/2010/main" val="214080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C2F00-4485-43D3-9E4C-7BEB1243F885}" type="datetimeFigureOut">
              <a:rPr lang="es-NI" smtClean="0"/>
              <a:t>9/12/2020</a:t>
            </a:fld>
            <a:endParaRPr lang="es-NI"/>
          </a:p>
        </p:txBody>
      </p:sp>
      <p:sp>
        <p:nvSpPr>
          <p:cNvPr id="3" name="Footer Placeholder 2"/>
          <p:cNvSpPr>
            <a:spLocks noGrp="1"/>
          </p:cNvSpPr>
          <p:nvPr>
            <p:ph type="ftr" sz="quarter" idx="11"/>
          </p:nvPr>
        </p:nvSpPr>
        <p:spPr/>
        <p:txBody>
          <a:bodyPr/>
          <a:lstStyle/>
          <a:p>
            <a:endParaRPr lang="es-NI"/>
          </a:p>
        </p:txBody>
      </p:sp>
      <p:sp>
        <p:nvSpPr>
          <p:cNvPr id="4" name="Slide Number Placeholder 3"/>
          <p:cNvSpPr>
            <a:spLocks noGrp="1"/>
          </p:cNvSpPr>
          <p:nvPr>
            <p:ph type="sldNum" sz="quarter" idx="12"/>
          </p:nvPr>
        </p:nvSpPr>
        <p:spPr/>
        <p:txBody>
          <a:bodyPr/>
          <a:lstStyle/>
          <a:p>
            <a:fld id="{F48F0C7C-770E-4718-BD40-7DCAA427DB56}" type="slidenum">
              <a:rPr lang="es-NI" smtClean="0"/>
              <a:t>‹Nº›</a:t>
            </a:fld>
            <a:endParaRPr lang="es-NI"/>
          </a:p>
        </p:txBody>
      </p:sp>
    </p:spTree>
    <p:extLst>
      <p:ext uri="{BB962C8B-B14F-4D97-AF65-F5344CB8AC3E}">
        <p14:creationId xmlns:p14="http://schemas.microsoft.com/office/powerpoint/2010/main" val="723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s-ES"/>
              <a:t>Haga clic para modificar el estilo de texto del patrón</a:t>
            </a:r>
          </a:p>
        </p:txBody>
      </p:sp>
      <p:sp>
        <p:nvSpPr>
          <p:cNvPr id="5" name="Date Placeholder 4"/>
          <p:cNvSpPr>
            <a:spLocks noGrp="1"/>
          </p:cNvSpPr>
          <p:nvPr>
            <p:ph type="dt" sz="half" idx="10"/>
          </p:nvPr>
        </p:nvSpPr>
        <p:spPr/>
        <p:txBody>
          <a:bodyPr/>
          <a:lstStyle/>
          <a:p>
            <a:fld id="{786C2F00-4485-43D3-9E4C-7BEB1243F885}" type="datetimeFigureOut">
              <a:rPr lang="es-NI" smtClean="0"/>
              <a:t>9/12/2020</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48F0C7C-770E-4718-BD40-7DCAA427DB56}" type="slidenum">
              <a:rPr lang="es-NI" smtClean="0"/>
              <a:t>‹Nº›</a:t>
            </a:fld>
            <a:endParaRPr lang="es-NI"/>
          </a:p>
        </p:txBody>
      </p:sp>
    </p:spTree>
    <p:extLst>
      <p:ext uri="{BB962C8B-B14F-4D97-AF65-F5344CB8AC3E}">
        <p14:creationId xmlns:p14="http://schemas.microsoft.com/office/powerpoint/2010/main" val="93412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786C2F00-4485-43D3-9E4C-7BEB1243F885}" type="datetimeFigureOut">
              <a:rPr lang="es-NI" smtClean="0"/>
              <a:t>9/12/2020</a:t>
            </a:fld>
            <a:endParaRPr lang="es-NI"/>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s-NI"/>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48F0C7C-770E-4718-BD40-7DCAA427DB56}" type="slidenum">
              <a:rPr lang="es-NI" smtClean="0"/>
              <a:t>‹Nº›</a:t>
            </a:fld>
            <a:endParaRPr lang="es-NI"/>
          </a:p>
        </p:txBody>
      </p:sp>
    </p:spTree>
    <p:extLst>
      <p:ext uri="{BB962C8B-B14F-4D97-AF65-F5344CB8AC3E}">
        <p14:creationId xmlns:p14="http://schemas.microsoft.com/office/powerpoint/2010/main" val="869009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86C2F00-4485-43D3-9E4C-7BEB1243F885}" type="datetimeFigureOut">
              <a:rPr lang="es-NI" smtClean="0"/>
              <a:t>9/12/2020</a:t>
            </a:fld>
            <a:endParaRPr lang="es-NI"/>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s-NI"/>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48F0C7C-770E-4718-BD40-7DCAA427DB56}" type="slidenum">
              <a:rPr lang="es-NI" smtClean="0"/>
              <a:t>‹Nº›</a:t>
            </a:fld>
            <a:endParaRPr lang="es-NI"/>
          </a:p>
        </p:txBody>
      </p:sp>
    </p:spTree>
    <p:extLst>
      <p:ext uri="{BB962C8B-B14F-4D97-AF65-F5344CB8AC3E}">
        <p14:creationId xmlns:p14="http://schemas.microsoft.com/office/powerpoint/2010/main" val="3021295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iases.org/educacion-y-covid-19/"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ienciasdenicaragua.org/images/noticias_pdf/Libro-ACN-COVID-19-el-caso-de-Nicaragua.-Aportes-para-enfrentar-la-pandemia.-Edicion-II.pdf"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cienciasdenicaragua.org/images/noticias_pdf/Policy-Brief-ACN-2-Octubre-2020.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2496"/>
            <a:ext cx="12192000" cy="6858000"/>
          </a:xfrm>
          <a:prstGeom prst="rect">
            <a:avLst/>
          </a:prstGeom>
          <a:solidFill>
            <a:srgbClr val="16164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NI"/>
          </a:p>
        </p:txBody>
      </p:sp>
      <p:sp>
        <p:nvSpPr>
          <p:cNvPr id="4" name="Rectángulo 3"/>
          <p:cNvSpPr/>
          <p:nvPr/>
        </p:nvSpPr>
        <p:spPr>
          <a:xfrm>
            <a:off x="271235" y="266701"/>
            <a:ext cx="11649529" cy="629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 name="Título 1"/>
          <p:cNvSpPr>
            <a:spLocks noGrp="1"/>
          </p:cNvSpPr>
          <p:nvPr>
            <p:ph type="ctrTitle"/>
          </p:nvPr>
        </p:nvSpPr>
        <p:spPr>
          <a:xfrm>
            <a:off x="2053771" y="2058207"/>
            <a:ext cx="7794172" cy="1020314"/>
          </a:xfrm>
        </p:spPr>
        <p:txBody>
          <a:bodyPr>
            <a:normAutofit fontScale="90000"/>
          </a:bodyPr>
          <a:lstStyle/>
          <a:p>
            <a:pPr algn="ctr"/>
            <a:r>
              <a:rPr lang="es-NI" sz="4400" b="1" dirty="0">
                <a:solidFill>
                  <a:srgbClr val="16164A"/>
                </a:solidFill>
                <a:latin typeface="Corbel" panose="020B0503020204020204" pitchFamily="34" charset="0"/>
              </a:rPr>
              <a:t>Reunión Punto focal de Mujeres en la ciencia </a:t>
            </a:r>
            <a:endParaRPr lang="es-NI" sz="2700" b="1" dirty="0">
              <a:solidFill>
                <a:srgbClr val="16164A"/>
              </a:solidFill>
              <a:latin typeface="Corbel" panose="020B0503020204020204" pitchFamily="34" charset="0"/>
            </a:endParaRPr>
          </a:p>
        </p:txBody>
      </p:sp>
      <p:sp>
        <p:nvSpPr>
          <p:cNvPr id="3" name="Subtítulo 2"/>
          <p:cNvSpPr>
            <a:spLocks noGrp="1"/>
          </p:cNvSpPr>
          <p:nvPr>
            <p:ph type="subTitle" idx="1"/>
          </p:nvPr>
        </p:nvSpPr>
        <p:spPr>
          <a:xfrm>
            <a:off x="5634264" y="6044047"/>
            <a:ext cx="6286500" cy="642498"/>
          </a:xfrm>
        </p:spPr>
        <p:txBody>
          <a:bodyPr>
            <a:normAutofit/>
          </a:bodyPr>
          <a:lstStyle/>
          <a:p>
            <a:r>
              <a:rPr lang="es-NI" sz="2400" b="1" i="1" dirty="0">
                <a:solidFill>
                  <a:srgbClr val="CBB117"/>
                </a:solidFill>
              </a:rPr>
              <a:t>“La voz de la comunidad científica nicaragüense”</a:t>
            </a:r>
          </a:p>
        </p:txBody>
      </p:sp>
      <p:sp>
        <p:nvSpPr>
          <p:cNvPr id="9" name="Título 1"/>
          <p:cNvSpPr txBox="1">
            <a:spLocks/>
          </p:cNvSpPr>
          <p:nvPr/>
        </p:nvSpPr>
        <p:spPr>
          <a:xfrm>
            <a:off x="2198913" y="3383092"/>
            <a:ext cx="7794172" cy="832017"/>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pPr algn="ctr">
              <a:lnSpc>
                <a:spcPts val="2000"/>
              </a:lnSpc>
            </a:pPr>
            <a:r>
              <a:rPr lang="es-NI" sz="3200" b="1" dirty="0">
                <a:solidFill>
                  <a:srgbClr val="00B0F0"/>
                </a:solidFill>
                <a:latin typeface="Corbel" panose="020B0503020204020204" pitchFamily="34" charset="0"/>
              </a:rPr>
              <a:t>Resumen de actividades</a:t>
            </a:r>
          </a:p>
        </p:txBody>
      </p:sp>
      <p:sp>
        <p:nvSpPr>
          <p:cNvPr id="10" name="Título 1"/>
          <p:cNvSpPr txBox="1">
            <a:spLocks/>
          </p:cNvSpPr>
          <p:nvPr/>
        </p:nvSpPr>
        <p:spPr>
          <a:xfrm>
            <a:off x="4397827" y="4215109"/>
            <a:ext cx="7794172" cy="1324886"/>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pPr algn="ctr">
              <a:lnSpc>
                <a:spcPts val="2000"/>
              </a:lnSpc>
            </a:pPr>
            <a:endParaRPr lang="es-NI" sz="3200" b="1" dirty="0">
              <a:solidFill>
                <a:schemeClr val="accent1">
                  <a:lumMod val="75000"/>
                </a:schemeClr>
              </a:solidFill>
              <a:latin typeface="Corbel" panose="020B0503020204020204" pitchFamily="34" charset="0"/>
            </a:endParaRPr>
          </a:p>
        </p:txBody>
      </p:sp>
      <p:cxnSp>
        <p:nvCxnSpPr>
          <p:cNvPr id="6" name="Conector recto 5"/>
          <p:cNvCxnSpPr/>
          <p:nvPr/>
        </p:nvCxnSpPr>
        <p:spPr>
          <a:xfrm flipV="1">
            <a:off x="2743200" y="4519681"/>
            <a:ext cx="6940062" cy="40596"/>
          </a:xfrm>
          <a:prstGeom prst="line">
            <a:avLst/>
          </a:prstGeom>
          <a:ln w="57150">
            <a:solidFill>
              <a:srgbClr val="16164A"/>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4103077" y="3306645"/>
            <a:ext cx="3749595" cy="3604"/>
          </a:xfrm>
          <a:prstGeom prst="line">
            <a:avLst/>
          </a:prstGeom>
          <a:ln w="57150">
            <a:solidFill>
              <a:srgbClr val="16164A"/>
            </a:solidFill>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2"/>
          <a:stretch>
            <a:fillRect/>
          </a:stretch>
        </p:blipFill>
        <p:spPr>
          <a:xfrm>
            <a:off x="762000" y="572126"/>
            <a:ext cx="3198548" cy="955504"/>
          </a:xfrm>
          <a:prstGeom prst="rect">
            <a:avLst/>
          </a:prstGeom>
        </p:spPr>
      </p:pic>
    </p:spTree>
    <p:extLst>
      <p:ext uri="{BB962C8B-B14F-4D97-AF65-F5344CB8AC3E}">
        <p14:creationId xmlns:p14="http://schemas.microsoft.com/office/powerpoint/2010/main" val="365161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2496"/>
            <a:ext cx="12192000" cy="6858000"/>
          </a:xfrm>
          <a:prstGeom prst="rect">
            <a:avLst/>
          </a:prstGeom>
          <a:solidFill>
            <a:srgbClr val="16164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NI"/>
          </a:p>
        </p:txBody>
      </p:sp>
      <p:sp>
        <p:nvSpPr>
          <p:cNvPr id="4" name="Rectángulo 3"/>
          <p:cNvSpPr/>
          <p:nvPr/>
        </p:nvSpPr>
        <p:spPr>
          <a:xfrm>
            <a:off x="271234" y="253760"/>
            <a:ext cx="11649529" cy="629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10" name="Título 1"/>
          <p:cNvSpPr txBox="1">
            <a:spLocks/>
          </p:cNvSpPr>
          <p:nvPr/>
        </p:nvSpPr>
        <p:spPr>
          <a:xfrm>
            <a:off x="4397827" y="4215109"/>
            <a:ext cx="7794172" cy="1324886"/>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pPr algn="ctr">
              <a:lnSpc>
                <a:spcPts val="2000"/>
              </a:lnSpc>
            </a:pPr>
            <a:endParaRPr lang="es-NI" sz="3200" b="1" dirty="0">
              <a:solidFill>
                <a:schemeClr val="accent1">
                  <a:lumMod val="75000"/>
                </a:schemeClr>
              </a:solidFill>
              <a:latin typeface="Corbel" panose="020B0503020204020204" pitchFamily="34" charset="0"/>
            </a:endParaRPr>
          </a:p>
        </p:txBody>
      </p:sp>
      <p:sp>
        <p:nvSpPr>
          <p:cNvPr id="13" name="CuadroTexto 12"/>
          <p:cNvSpPr txBox="1"/>
          <p:nvPr/>
        </p:nvSpPr>
        <p:spPr>
          <a:xfrm>
            <a:off x="1133474" y="1556005"/>
            <a:ext cx="6308335" cy="400110"/>
          </a:xfrm>
          <a:prstGeom prst="rect">
            <a:avLst/>
          </a:prstGeom>
          <a:noFill/>
        </p:spPr>
        <p:txBody>
          <a:bodyPr wrap="square" rtlCol="0">
            <a:spAutoFit/>
          </a:bodyPr>
          <a:lstStyle/>
          <a:p>
            <a:pPr algn="ctr"/>
            <a:r>
              <a:rPr lang="es-NI" sz="2000" b="1" dirty="0">
                <a:solidFill>
                  <a:srgbClr val="16164A"/>
                </a:solidFill>
                <a:latin typeface="Times New Roman" panose="02020603050405020304" pitchFamily="18" charset="0"/>
                <a:cs typeface="Times New Roman" panose="02020603050405020304" pitchFamily="18" charset="0"/>
              </a:rPr>
              <a:t>Contexto y acciones impulsadas en 2020</a:t>
            </a:r>
          </a:p>
        </p:txBody>
      </p:sp>
      <p:sp>
        <p:nvSpPr>
          <p:cNvPr id="9" name="CuadroTexto 8"/>
          <p:cNvSpPr txBox="1"/>
          <p:nvPr/>
        </p:nvSpPr>
        <p:spPr>
          <a:xfrm>
            <a:off x="1133474" y="2144946"/>
            <a:ext cx="6308335" cy="4031873"/>
          </a:xfrm>
          <a:prstGeom prst="rect">
            <a:avLst/>
          </a:prstGeom>
          <a:noFill/>
        </p:spPr>
        <p:txBody>
          <a:bodyPr wrap="square" rtlCol="0">
            <a:spAutoFit/>
          </a:bodyPr>
          <a:lstStyle/>
          <a:p>
            <a:pPr algn="just"/>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 año 2020 iba a estar dedicado a promover el interés de las niñas en las ciencias mediante conferencias en varios colegios.  Pero el año escolar que inició en marzo se vio drásticamente interrumpido por la pandemia del COVID-19. Los centros escolares públicos no cerraron por decisión del Ministerio de Educación, los centros privados sí lo hicieron y establecieron el trabajo en línea. </a:t>
            </a:r>
            <a:endParaRPr lang="es-P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NI" sz="2000" i="1" dirty="0">
              <a:solidFill>
                <a:srgbClr val="000000"/>
              </a:solidFill>
              <a:latin typeface="Times New Roman" panose="02020603050405020304" pitchFamily="18" charset="0"/>
              <a:cs typeface="Times New Roman" panose="02020603050405020304" pitchFamily="18" charset="0"/>
            </a:endParaRPr>
          </a:p>
          <a:p>
            <a:pPr algn="just"/>
            <a:r>
              <a:rPr lang="es-NI" sz="2000" b="1" dirty="0">
                <a:solidFill>
                  <a:srgbClr val="16164A"/>
                </a:solidFill>
                <a:latin typeface="Times New Roman" panose="02020603050405020304" pitchFamily="18" charset="0"/>
                <a:cs typeface="Times New Roman" panose="02020603050405020304" pitchFamily="18" charset="0"/>
              </a:rPr>
              <a:t>1. </a:t>
            </a: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finales de marzo, por sugerencia de la ACN, inició mi trabajo con el Comité Científico Multidisciplinario (CCM) formado por médicos, psicólogos y educadores con el objetivo de </a:t>
            </a:r>
            <a:r>
              <a:rPr lang="es-P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poner al servicio del gobierno y la ciudadanía sus conocimientos y experiencia para brindar recomendaciones sobre el COVID-19 basadas en evidencias científicas.  </a:t>
            </a:r>
            <a:endParaRPr lang="es-NI" dirty="0">
              <a:solidFill>
                <a:srgbClr val="000000"/>
              </a:solidFill>
              <a:latin typeface="Times New Roman" panose="02020603050405020304" pitchFamily="18" charset="0"/>
              <a:cs typeface="Times New Roman" panose="02020603050405020304" pitchFamily="18" charset="0"/>
            </a:endParaRPr>
          </a:p>
          <a:p>
            <a:r>
              <a:rPr lang="es-NI" dirty="0">
                <a:solidFill>
                  <a:srgbClr val="16164A"/>
                </a:solidFill>
              </a:rPr>
              <a:t> </a:t>
            </a:r>
          </a:p>
        </p:txBody>
      </p:sp>
      <p:pic>
        <p:nvPicPr>
          <p:cNvPr id="11" name="Imagen 10"/>
          <p:cNvPicPr>
            <a:picLocks noChangeAspect="1"/>
          </p:cNvPicPr>
          <p:nvPr/>
        </p:nvPicPr>
        <p:blipFill>
          <a:blip r:embed="rId2"/>
          <a:stretch>
            <a:fillRect/>
          </a:stretch>
        </p:blipFill>
        <p:spPr>
          <a:xfrm>
            <a:off x="762000" y="572126"/>
            <a:ext cx="3198548" cy="955504"/>
          </a:xfrm>
          <a:prstGeom prst="rect">
            <a:avLst/>
          </a:prstGeom>
        </p:spPr>
      </p:pic>
      <p:pic>
        <p:nvPicPr>
          <p:cNvPr id="12" name="Imagen 11">
            <a:extLst>
              <a:ext uri="{FF2B5EF4-FFF2-40B4-BE49-F238E27FC236}">
                <a16:creationId xmlns:a16="http://schemas.microsoft.com/office/drawing/2014/main" id="{4AE50B09-15E2-4636-8824-232EF1564593}"/>
              </a:ext>
            </a:extLst>
          </p:cNvPr>
          <p:cNvPicPr>
            <a:picLocks noChangeAspect="1"/>
          </p:cNvPicPr>
          <p:nvPr/>
        </p:nvPicPr>
        <p:blipFill>
          <a:blip r:embed="rId3"/>
          <a:stretch>
            <a:fillRect/>
          </a:stretch>
        </p:blipFill>
        <p:spPr>
          <a:xfrm>
            <a:off x="8168012" y="2360067"/>
            <a:ext cx="3026545" cy="2371725"/>
          </a:xfrm>
          <a:prstGeom prst="rect">
            <a:avLst/>
          </a:prstGeom>
        </p:spPr>
      </p:pic>
      <p:pic>
        <p:nvPicPr>
          <p:cNvPr id="15" name="Imagen 14">
            <a:extLst>
              <a:ext uri="{FF2B5EF4-FFF2-40B4-BE49-F238E27FC236}">
                <a16:creationId xmlns:a16="http://schemas.microsoft.com/office/drawing/2014/main" id="{C22ADB7E-501C-44F5-852B-5C94C927AC6B}"/>
              </a:ext>
            </a:extLst>
          </p:cNvPr>
          <p:cNvPicPr>
            <a:picLocks noChangeAspect="1"/>
          </p:cNvPicPr>
          <p:nvPr/>
        </p:nvPicPr>
        <p:blipFill>
          <a:blip r:embed="rId4"/>
          <a:stretch>
            <a:fillRect/>
          </a:stretch>
        </p:blipFill>
        <p:spPr>
          <a:xfrm>
            <a:off x="8168011" y="4731792"/>
            <a:ext cx="3026545" cy="1278221"/>
          </a:xfrm>
          <a:prstGeom prst="rect">
            <a:avLst/>
          </a:prstGeom>
        </p:spPr>
      </p:pic>
      <p:pic>
        <p:nvPicPr>
          <p:cNvPr id="17" name="Imagen 16">
            <a:extLst>
              <a:ext uri="{FF2B5EF4-FFF2-40B4-BE49-F238E27FC236}">
                <a16:creationId xmlns:a16="http://schemas.microsoft.com/office/drawing/2014/main" id="{3E209039-587F-42B1-AC01-1FC4C4790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4082" y="823089"/>
            <a:ext cx="2790476" cy="1285714"/>
          </a:xfrm>
          <a:prstGeom prst="rect">
            <a:avLst/>
          </a:prstGeom>
        </p:spPr>
      </p:pic>
    </p:spTree>
    <p:extLst>
      <p:ext uri="{BB962C8B-B14F-4D97-AF65-F5344CB8AC3E}">
        <p14:creationId xmlns:p14="http://schemas.microsoft.com/office/powerpoint/2010/main" val="274107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2496"/>
            <a:ext cx="12192000" cy="6858000"/>
          </a:xfrm>
          <a:prstGeom prst="rect">
            <a:avLst/>
          </a:prstGeom>
          <a:solidFill>
            <a:srgbClr val="16164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NI"/>
          </a:p>
        </p:txBody>
      </p:sp>
      <p:sp>
        <p:nvSpPr>
          <p:cNvPr id="4" name="Rectángulo 3"/>
          <p:cNvSpPr/>
          <p:nvPr/>
        </p:nvSpPr>
        <p:spPr>
          <a:xfrm>
            <a:off x="271235" y="281896"/>
            <a:ext cx="11649529" cy="629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10" name="Título 1"/>
          <p:cNvSpPr txBox="1">
            <a:spLocks/>
          </p:cNvSpPr>
          <p:nvPr/>
        </p:nvSpPr>
        <p:spPr>
          <a:xfrm>
            <a:off x="4397827" y="4215109"/>
            <a:ext cx="7794172" cy="1324886"/>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pPr algn="ctr">
              <a:lnSpc>
                <a:spcPts val="2000"/>
              </a:lnSpc>
            </a:pPr>
            <a:endParaRPr lang="es-NI" sz="3200" b="1" dirty="0">
              <a:solidFill>
                <a:schemeClr val="accent1">
                  <a:lumMod val="75000"/>
                </a:schemeClr>
              </a:solidFill>
              <a:latin typeface="Corbel" panose="020B0503020204020204" pitchFamily="34" charset="0"/>
            </a:endParaRPr>
          </a:p>
        </p:txBody>
      </p:sp>
      <p:sp>
        <p:nvSpPr>
          <p:cNvPr id="9" name="CuadroTexto 8"/>
          <p:cNvSpPr txBox="1"/>
          <p:nvPr/>
        </p:nvSpPr>
        <p:spPr>
          <a:xfrm>
            <a:off x="1252660" y="1738498"/>
            <a:ext cx="10291640" cy="5133970"/>
          </a:xfrm>
          <a:prstGeom prst="rect">
            <a:avLst/>
          </a:prstGeom>
          <a:noFill/>
        </p:spPr>
        <p:txBody>
          <a:bodyPr wrap="square" rtlCol="0">
            <a:spAutoFit/>
          </a:bodyPr>
          <a:lstStyle/>
          <a:p>
            <a:r>
              <a:rPr lang="es-NI" sz="2000" dirty="0">
                <a:solidFill>
                  <a:srgbClr val="16164A"/>
                </a:solidFill>
              </a:rPr>
              <a:t> </a:t>
            </a:r>
            <a:r>
              <a:rPr lang="es-NI" sz="2000" b="1" dirty="0">
                <a:solidFill>
                  <a:srgbClr val="16164A"/>
                </a:solidFill>
                <a:latin typeface="Times New Roman" panose="02020603050405020304" pitchFamily="18" charset="0"/>
                <a:cs typeface="Times New Roman" panose="02020603050405020304" pitchFamily="18" charset="0"/>
              </a:rPr>
              <a:t>2. Actividades realizadas en el marco del Comité Científico Multidisciplinario</a:t>
            </a:r>
          </a:p>
          <a:p>
            <a:endParaRPr lang="es-NI" sz="2000" dirty="0">
              <a:solidFill>
                <a:srgbClr val="000000"/>
              </a:solidFill>
              <a:latin typeface="Times New Roman" panose="02020603050405020304" pitchFamily="18" charset="0"/>
              <a:cs typeface="Times New Roman" panose="02020603050405020304" pitchFamily="18" charset="0"/>
            </a:endParaRPr>
          </a:p>
          <a:p>
            <a:pPr marL="342900" lvl="0" indent="-342900">
              <a:lnSpc>
                <a:spcPct val="107000"/>
              </a:lnSpc>
              <a:buClr>
                <a:srgbClr val="222222"/>
              </a:buClr>
              <a:buFont typeface="+mj-lt"/>
              <a:buAutoNum type="alphaLcParenR"/>
            </a:pPr>
            <a:r>
              <a:rPr lang="es-P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a:t>
            </a:r>
            <a:r>
              <a:rPr lang="es-P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 hora diaria en un canal de televisión que luego se une a radios comunitarias y locales y redes sociales llamado “La Salud está en sus manos”, para brindar información en temas de salud y educación, de interés para la población. </a:t>
            </a:r>
          </a:p>
          <a:p>
            <a:pPr marL="342900" lvl="0" indent="-342900">
              <a:lnSpc>
                <a:spcPct val="107000"/>
              </a:lnSpc>
              <a:buClr>
                <a:srgbClr val="222222"/>
              </a:buClr>
              <a:buFont typeface="+mj-lt"/>
              <a:buAutoNum type="alphaLcParenR"/>
            </a:pPr>
            <a:r>
              <a:rPr lang="es-P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s-P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omunicados y mensajes con recomendaciones para enfrentar la pandemia. Especial atención al cuidado del personal médico y sanitario, orientando a las empresas a donar los equipos necesarios, frente a la inacción de las autoridades de salud. </a:t>
            </a:r>
          </a:p>
          <a:p>
            <a:pPr marL="342900" lvl="0" indent="-342900">
              <a:lnSpc>
                <a:spcPct val="107000"/>
              </a:lnSpc>
              <a:buClr>
                <a:srgbClr val="222222"/>
              </a:buClr>
              <a:buFont typeface="+mj-lt"/>
              <a:buAutoNum type="alphaLcParenR"/>
            </a:pPr>
            <a:r>
              <a:rPr lang="es-P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s-P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ntrevistas por radio y TV con el objetivo de llamar la atención de la población sobre la gravedad de la pandemia y la necesidad de la prevención. </a:t>
            </a:r>
          </a:p>
          <a:p>
            <a:pPr marL="342900" lvl="0" indent="-342900">
              <a:lnSpc>
                <a:spcPct val="107000"/>
              </a:lnSpc>
              <a:buClr>
                <a:srgbClr val="222222"/>
              </a:buClr>
              <a:buFont typeface="+mj-lt"/>
              <a:buAutoNum type="alphaLcParenR"/>
            </a:pPr>
            <a:r>
              <a:rPr lang="es-P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abrió una línea de orientación para brindar atención médica y psicológica gratuita a la población que lo ha requerido. </a:t>
            </a:r>
          </a:p>
          <a:p>
            <a:pPr marL="342900" lvl="0" indent="-342900">
              <a:lnSpc>
                <a:spcPct val="107000"/>
              </a:lnSpc>
              <a:buClr>
                <a:srgbClr val="222222"/>
              </a:buClr>
              <a:buFont typeface="+mj-lt"/>
              <a:buAutoNum type="alphaLcParenR"/>
            </a:pPr>
            <a:r>
              <a:rPr lang="es-P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ha apoyado a las familias con la educación en casa, a través del programa televisivo y también desde la plataforma </a:t>
            </a:r>
            <a:r>
              <a:rPr lang="es-PA" sz="1800"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http://ciases.org/educacion-y-covid-19/</a:t>
            </a:r>
            <a:r>
              <a:rPr lang="es-PA"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P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 donde se pueden leer artículos informativos y ver una serie de videos preparados especialmente para el apoyo a las familias y a los educadores sobre la educación en casa. </a:t>
            </a:r>
          </a:p>
          <a:p>
            <a:pPr algn="just"/>
            <a:endParaRPr lang="es-NI" i="1" dirty="0">
              <a:solidFill>
                <a:srgbClr val="000000"/>
              </a:solidFill>
            </a:endParaRPr>
          </a:p>
        </p:txBody>
      </p:sp>
      <p:pic>
        <p:nvPicPr>
          <p:cNvPr id="11" name="Imagen 10"/>
          <p:cNvPicPr>
            <a:picLocks noChangeAspect="1"/>
          </p:cNvPicPr>
          <p:nvPr/>
        </p:nvPicPr>
        <p:blipFill>
          <a:blip r:embed="rId3"/>
          <a:stretch>
            <a:fillRect/>
          </a:stretch>
        </p:blipFill>
        <p:spPr>
          <a:xfrm>
            <a:off x="762000" y="572126"/>
            <a:ext cx="3198548" cy="955504"/>
          </a:xfrm>
          <a:prstGeom prst="rect">
            <a:avLst/>
          </a:prstGeom>
        </p:spPr>
      </p:pic>
    </p:spTree>
    <p:extLst>
      <p:ext uri="{BB962C8B-B14F-4D97-AF65-F5344CB8AC3E}">
        <p14:creationId xmlns:p14="http://schemas.microsoft.com/office/powerpoint/2010/main" val="305935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2496"/>
            <a:ext cx="12192000" cy="6858000"/>
          </a:xfrm>
          <a:prstGeom prst="rect">
            <a:avLst/>
          </a:prstGeom>
          <a:solidFill>
            <a:srgbClr val="16164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NI"/>
          </a:p>
        </p:txBody>
      </p:sp>
      <p:sp>
        <p:nvSpPr>
          <p:cNvPr id="4" name="Rectángulo 3"/>
          <p:cNvSpPr/>
          <p:nvPr/>
        </p:nvSpPr>
        <p:spPr>
          <a:xfrm>
            <a:off x="271234" y="253760"/>
            <a:ext cx="11649529" cy="629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10" name="Título 1"/>
          <p:cNvSpPr txBox="1">
            <a:spLocks/>
          </p:cNvSpPr>
          <p:nvPr/>
        </p:nvSpPr>
        <p:spPr>
          <a:xfrm>
            <a:off x="4397827" y="4215109"/>
            <a:ext cx="7794172" cy="1324886"/>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pPr algn="ctr">
              <a:lnSpc>
                <a:spcPts val="2000"/>
              </a:lnSpc>
            </a:pPr>
            <a:endParaRPr lang="es-NI" sz="3200" b="1" dirty="0">
              <a:solidFill>
                <a:schemeClr val="accent1">
                  <a:lumMod val="75000"/>
                </a:schemeClr>
              </a:solidFill>
              <a:latin typeface="Corbel" panose="020B0503020204020204" pitchFamily="34" charset="0"/>
            </a:endParaRPr>
          </a:p>
        </p:txBody>
      </p:sp>
      <p:sp>
        <p:nvSpPr>
          <p:cNvPr id="13" name="CuadroTexto 12"/>
          <p:cNvSpPr txBox="1"/>
          <p:nvPr/>
        </p:nvSpPr>
        <p:spPr>
          <a:xfrm>
            <a:off x="1133472" y="1588103"/>
            <a:ext cx="6472417" cy="707886"/>
          </a:xfrm>
          <a:prstGeom prst="rect">
            <a:avLst/>
          </a:prstGeom>
          <a:noFill/>
        </p:spPr>
        <p:txBody>
          <a:bodyPr wrap="square" rtlCol="0">
            <a:spAutoFit/>
          </a:bodyPr>
          <a:lstStyle/>
          <a:p>
            <a:r>
              <a:rPr lang="es-NI" sz="2000" b="1" dirty="0">
                <a:solidFill>
                  <a:srgbClr val="16164A"/>
                </a:solidFill>
                <a:latin typeface="Times New Roman" panose="02020603050405020304" pitchFamily="18" charset="0"/>
                <a:cs typeface="Times New Roman" panose="02020603050405020304" pitchFamily="18" charset="0"/>
              </a:rPr>
              <a:t>3. COVID-19, el caso de Nicaragua. Aportes para enfrentar la pandemia. </a:t>
            </a:r>
            <a:r>
              <a:rPr lang="es-NI" sz="2000" b="1" dirty="0">
                <a:solidFill>
                  <a:srgbClr val="FFC000"/>
                </a:solidFill>
                <a:latin typeface="Times New Roman" panose="02020603050405020304" pitchFamily="18" charset="0"/>
                <a:cs typeface="Times New Roman" panose="02020603050405020304" pitchFamily="18" charset="0"/>
              </a:rPr>
              <a:t>Primera edición</a:t>
            </a:r>
          </a:p>
        </p:txBody>
      </p:sp>
      <p:sp>
        <p:nvSpPr>
          <p:cNvPr id="9" name="CuadroTexto 8"/>
          <p:cNvSpPr txBox="1"/>
          <p:nvPr/>
        </p:nvSpPr>
        <p:spPr>
          <a:xfrm>
            <a:off x="1133472" y="2571906"/>
            <a:ext cx="6308335" cy="3139321"/>
          </a:xfrm>
          <a:prstGeom prst="rect">
            <a:avLst/>
          </a:prstGeom>
          <a:noFill/>
        </p:spPr>
        <p:txBody>
          <a:bodyPr wrap="square" rtlCol="0">
            <a:spAutoFit/>
          </a:bodyPr>
          <a:lstStyle/>
          <a:p>
            <a:pPr algn="just"/>
            <a:r>
              <a:rPr lang="es-MX" dirty="0">
                <a:solidFill>
                  <a:srgbClr val="000000"/>
                </a:solidFill>
                <a:latin typeface="Times New Roman" panose="02020603050405020304" pitchFamily="18" charset="0"/>
                <a:cs typeface="Times New Roman" panose="02020603050405020304" pitchFamily="18" charset="0"/>
              </a:rPr>
              <a:t>La Academia de Ciencias de Nicaragua (ACN) propuso que sus académicos escribieran un conjunto de ensayos inspirados en el Mensaje a la Nación de la ACN, del 30 de marzo de 2020, que llama a los científicos a desempeñar un rol activo en la identificación de los problemas que plantea la pandemia y la formulación de propuestas para la toma de decisiones basada en evidencias científicas. El libro reúne las primeras reflexiones con el ánimo de fomentar un debate público informado que ayude a la población a confrontar efectivamente la crisis que presenta la pandemia.  El libro fue publicado a finales de abril. Disponible en</a:t>
            </a:r>
            <a:r>
              <a:rPr lang="es-MX" dirty="0">
                <a:solidFill>
                  <a:srgbClr val="16164A"/>
                </a:solidFill>
                <a:latin typeface="Times New Roman" panose="02020603050405020304" pitchFamily="18" charset="0"/>
                <a:cs typeface="Times New Roman" panose="02020603050405020304" pitchFamily="18" charset="0"/>
              </a:rPr>
              <a:t>: </a:t>
            </a:r>
            <a:r>
              <a:rPr lang="es-MX" u="sng" dirty="0">
                <a:solidFill>
                  <a:srgbClr val="00B0F0"/>
                </a:solidFill>
                <a:latin typeface="Times New Roman" panose="02020603050405020304" pitchFamily="18" charset="0"/>
                <a:cs typeface="Times New Roman" panose="02020603050405020304" pitchFamily="18" charset="0"/>
              </a:rPr>
              <a:t>bit.ly/3d8bdZr</a:t>
            </a:r>
            <a:endParaRPr lang="es-NI" u="sng" dirty="0">
              <a:solidFill>
                <a:srgbClr val="00B0F0"/>
              </a:solidFill>
              <a:latin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a:blip r:embed="rId2"/>
          <a:stretch>
            <a:fillRect/>
          </a:stretch>
        </p:blipFill>
        <p:spPr>
          <a:xfrm>
            <a:off x="762000" y="572126"/>
            <a:ext cx="3198548" cy="955504"/>
          </a:xfrm>
          <a:prstGeom prst="rect">
            <a:avLst/>
          </a:prstGeom>
        </p:spPr>
      </p:pic>
      <p:pic>
        <p:nvPicPr>
          <p:cNvPr id="3" name="Imagen 2">
            <a:extLst>
              <a:ext uri="{FF2B5EF4-FFF2-40B4-BE49-F238E27FC236}">
                <a16:creationId xmlns:a16="http://schemas.microsoft.com/office/drawing/2014/main" id="{2C4D27C2-D8B6-4508-ACFE-BCF45B984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4252" y="1703294"/>
            <a:ext cx="3638148" cy="3930098"/>
          </a:xfrm>
          <a:prstGeom prst="rect">
            <a:avLst/>
          </a:prstGeom>
        </p:spPr>
      </p:pic>
    </p:spTree>
    <p:extLst>
      <p:ext uri="{BB962C8B-B14F-4D97-AF65-F5344CB8AC3E}">
        <p14:creationId xmlns:p14="http://schemas.microsoft.com/office/powerpoint/2010/main" val="273035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2496"/>
            <a:ext cx="12192000" cy="6858000"/>
          </a:xfrm>
          <a:prstGeom prst="rect">
            <a:avLst/>
          </a:prstGeom>
          <a:solidFill>
            <a:srgbClr val="16164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NI"/>
          </a:p>
        </p:txBody>
      </p:sp>
      <p:sp>
        <p:nvSpPr>
          <p:cNvPr id="4" name="Rectángulo 3"/>
          <p:cNvSpPr/>
          <p:nvPr/>
        </p:nvSpPr>
        <p:spPr>
          <a:xfrm>
            <a:off x="271234" y="253760"/>
            <a:ext cx="11649529" cy="629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10" name="Título 1"/>
          <p:cNvSpPr txBox="1">
            <a:spLocks/>
          </p:cNvSpPr>
          <p:nvPr/>
        </p:nvSpPr>
        <p:spPr>
          <a:xfrm>
            <a:off x="4397827" y="4215109"/>
            <a:ext cx="7794172" cy="1324886"/>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pPr algn="ctr">
              <a:lnSpc>
                <a:spcPts val="2000"/>
              </a:lnSpc>
            </a:pPr>
            <a:endParaRPr lang="es-NI" sz="3200" b="1" dirty="0">
              <a:solidFill>
                <a:schemeClr val="accent1">
                  <a:lumMod val="75000"/>
                </a:schemeClr>
              </a:solidFill>
              <a:latin typeface="Corbel" panose="020B0503020204020204" pitchFamily="34" charset="0"/>
            </a:endParaRPr>
          </a:p>
        </p:txBody>
      </p:sp>
      <p:sp>
        <p:nvSpPr>
          <p:cNvPr id="13" name="CuadroTexto 12"/>
          <p:cNvSpPr txBox="1"/>
          <p:nvPr/>
        </p:nvSpPr>
        <p:spPr>
          <a:xfrm>
            <a:off x="1133472" y="1588103"/>
            <a:ext cx="6905628" cy="707886"/>
          </a:xfrm>
          <a:prstGeom prst="rect">
            <a:avLst/>
          </a:prstGeom>
          <a:noFill/>
        </p:spPr>
        <p:txBody>
          <a:bodyPr wrap="square" rtlCol="0">
            <a:spAutoFit/>
          </a:bodyPr>
          <a:lstStyle/>
          <a:p>
            <a:r>
              <a:rPr lang="es-NI" sz="2000" b="1" dirty="0">
                <a:solidFill>
                  <a:srgbClr val="16164A"/>
                </a:solidFill>
                <a:latin typeface="Times New Roman" panose="02020603050405020304" pitchFamily="18" charset="0"/>
                <a:cs typeface="Times New Roman" panose="02020603050405020304" pitchFamily="18" charset="0"/>
              </a:rPr>
              <a:t>4. COVID-19, el caso de Nicaragua. Aportes para </a:t>
            </a:r>
          </a:p>
          <a:p>
            <a:r>
              <a:rPr lang="es-NI" sz="2000" b="1" dirty="0">
                <a:solidFill>
                  <a:srgbClr val="16164A"/>
                </a:solidFill>
                <a:latin typeface="Times New Roman" panose="02020603050405020304" pitchFamily="18" charset="0"/>
                <a:cs typeface="Times New Roman" panose="02020603050405020304" pitchFamily="18" charset="0"/>
              </a:rPr>
              <a:t>enfrentar la pandemia. </a:t>
            </a:r>
            <a:r>
              <a:rPr lang="es-NI" sz="2000" b="1" dirty="0">
                <a:solidFill>
                  <a:srgbClr val="FFC000"/>
                </a:solidFill>
                <a:latin typeface="Times New Roman" panose="02020603050405020304" pitchFamily="18" charset="0"/>
                <a:cs typeface="Times New Roman" panose="02020603050405020304" pitchFamily="18" charset="0"/>
              </a:rPr>
              <a:t>Segunda edición</a:t>
            </a:r>
          </a:p>
        </p:txBody>
      </p:sp>
      <p:sp>
        <p:nvSpPr>
          <p:cNvPr id="9" name="CuadroTexto 8"/>
          <p:cNvSpPr txBox="1"/>
          <p:nvPr/>
        </p:nvSpPr>
        <p:spPr>
          <a:xfrm>
            <a:off x="1118920" y="2547253"/>
            <a:ext cx="6308335" cy="3693319"/>
          </a:xfrm>
          <a:prstGeom prst="rect">
            <a:avLst/>
          </a:prstGeom>
          <a:noFill/>
        </p:spPr>
        <p:txBody>
          <a:bodyPr wrap="square" rtlCol="0">
            <a:spAutoFit/>
          </a:bodyPr>
          <a:lstStyle/>
          <a:p>
            <a:pPr algn="just"/>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 el ánimo de incluir a un mayor número de académicos, se hizo una segunda edición del libro publicada el 24 de junio de 2020</a:t>
            </a:r>
            <a:r>
              <a:rPr lang="es-E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Este contiene 23 artículos y la participación de 12 autoras y 16 autores y se divide en 4 capítulos los cuales son: Análisis desde las ciencias sociales, Propuestas para la transformación educativa, Aproximaciones a la crisis ambiental durante el COVID-19 y Aspectos técnicos de la pandemia.</a:t>
            </a:r>
          </a:p>
          <a:p>
            <a:pPr algn="just"/>
            <a:endParaRPr lang="es-E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Disponible en:  </a:t>
            </a:r>
            <a:r>
              <a:rPr lang="es-E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www.cienciasdenicaragua.org/images/noticias_pdf/Libro-ACN-COVID-19-el-caso-de-Nicaragua.-Aportes-para-enfrentar-la-pandemia.-Edicion-II.pdf</a:t>
            </a:r>
            <a:endParaRPr lang="es-NI"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NI" u="sng" dirty="0">
              <a:solidFill>
                <a:srgbClr val="16164A"/>
              </a:solidFill>
              <a:latin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a:blip r:embed="rId3"/>
          <a:stretch>
            <a:fillRect/>
          </a:stretch>
        </p:blipFill>
        <p:spPr>
          <a:xfrm>
            <a:off x="762000" y="572126"/>
            <a:ext cx="3198548" cy="955504"/>
          </a:xfrm>
          <a:prstGeom prst="rect">
            <a:avLst/>
          </a:prstGeom>
        </p:spPr>
      </p:pic>
      <p:pic>
        <p:nvPicPr>
          <p:cNvPr id="14" name="Imagen 13">
            <a:extLst>
              <a:ext uri="{FF2B5EF4-FFF2-40B4-BE49-F238E27FC236}">
                <a16:creationId xmlns:a16="http://schemas.microsoft.com/office/drawing/2014/main" id="{EB928F01-A557-4CB6-87A1-95794CF983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485" y="2057400"/>
            <a:ext cx="3745760" cy="3745760"/>
          </a:xfrm>
          <a:prstGeom prst="rect">
            <a:avLst/>
          </a:prstGeom>
        </p:spPr>
      </p:pic>
      <p:sp>
        <p:nvSpPr>
          <p:cNvPr id="12" name="CuadroTexto 11">
            <a:extLst>
              <a:ext uri="{FF2B5EF4-FFF2-40B4-BE49-F238E27FC236}">
                <a16:creationId xmlns:a16="http://schemas.microsoft.com/office/drawing/2014/main" id="{7370D6BF-FBEF-41AA-9AEB-AA627090EA64}"/>
              </a:ext>
            </a:extLst>
          </p:cNvPr>
          <p:cNvSpPr txBox="1"/>
          <p:nvPr/>
        </p:nvSpPr>
        <p:spPr>
          <a:xfrm>
            <a:off x="6412833" y="5902018"/>
            <a:ext cx="5779168" cy="338554"/>
          </a:xfrm>
          <a:prstGeom prst="rect">
            <a:avLst/>
          </a:prstGeom>
          <a:noFill/>
        </p:spPr>
        <p:txBody>
          <a:bodyPr wrap="square" rtlCol="0">
            <a:spAutoFit/>
          </a:bodyPr>
          <a:lstStyle/>
          <a:p>
            <a:pPr algn="just"/>
            <a:r>
              <a:rPr lang="es-ES" sz="1600" dirty="0">
                <a:solidFill>
                  <a:srgbClr val="000000"/>
                </a:solidFill>
                <a:latin typeface="Times New Roman" panose="02020603050405020304" pitchFamily="18" charset="0"/>
                <a:cs typeface="Times New Roman" panose="02020603050405020304" pitchFamily="18" charset="0"/>
              </a:rPr>
              <a:t>Se hizo un tiraje en versión impresa de 300 ejemplares </a:t>
            </a:r>
            <a:endParaRPr lang="es-NI" sz="1600" dirty="0">
              <a:solidFill>
                <a:srgbClr val="16164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254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2496"/>
            <a:ext cx="12192000" cy="6858000"/>
          </a:xfrm>
          <a:prstGeom prst="rect">
            <a:avLst/>
          </a:prstGeom>
          <a:solidFill>
            <a:srgbClr val="16164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NI"/>
          </a:p>
        </p:txBody>
      </p:sp>
      <p:sp>
        <p:nvSpPr>
          <p:cNvPr id="4" name="Rectángulo 3"/>
          <p:cNvSpPr/>
          <p:nvPr/>
        </p:nvSpPr>
        <p:spPr>
          <a:xfrm>
            <a:off x="271234" y="253760"/>
            <a:ext cx="11649529" cy="629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10" name="Título 1"/>
          <p:cNvSpPr txBox="1">
            <a:spLocks/>
          </p:cNvSpPr>
          <p:nvPr/>
        </p:nvSpPr>
        <p:spPr>
          <a:xfrm>
            <a:off x="4397827" y="4215109"/>
            <a:ext cx="7794172" cy="1324886"/>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pPr algn="ctr">
              <a:lnSpc>
                <a:spcPts val="2000"/>
              </a:lnSpc>
            </a:pPr>
            <a:endParaRPr lang="es-NI" sz="3200" b="1" dirty="0">
              <a:solidFill>
                <a:schemeClr val="accent1">
                  <a:lumMod val="75000"/>
                </a:schemeClr>
              </a:solidFill>
              <a:latin typeface="Corbel" panose="020B0503020204020204" pitchFamily="34" charset="0"/>
            </a:endParaRPr>
          </a:p>
        </p:txBody>
      </p:sp>
      <p:sp>
        <p:nvSpPr>
          <p:cNvPr id="13" name="CuadroTexto 12"/>
          <p:cNvSpPr txBox="1"/>
          <p:nvPr/>
        </p:nvSpPr>
        <p:spPr>
          <a:xfrm>
            <a:off x="1133472" y="1588103"/>
            <a:ext cx="6905628" cy="400110"/>
          </a:xfrm>
          <a:prstGeom prst="rect">
            <a:avLst/>
          </a:prstGeom>
          <a:noFill/>
        </p:spPr>
        <p:txBody>
          <a:bodyPr wrap="square" rtlCol="0">
            <a:spAutoFit/>
          </a:bodyPr>
          <a:lstStyle/>
          <a:p>
            <a:endParaRPr lang="es-NI" sz="2000" b="1" dirty="0">
              <a:solidFill>
                <a:srgbClr val="FFC000"/>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1118920" y="3133410"/>
            <a:ext cx="6308335" cy="2308324"/>
          </a:xfrm>
          <a:prstGeom prst="rect">
            <a:avLst/>
          </a:prstGeom>
          <a:noFill/>
        </p:spPr>
        <p:txBody>
          <a:bodyPr wrap="square" rtlCol="0">
            <a:spAutoFit/>
          </a:bodyPr>
          <a:lstStyle/>
          <a:p>
            <a:pPr algn="just"/>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Participación de especialistas de la ACN en jornada en conmemoración del Día Mundial de Medio Ambiente 2020 organizada por la Universidad Centroamericana (UCA). En este evento se debatió sobre los desafíos y oportunidades de la investigación científica ambiental, social y económica en un contexto de crisis sociopolítica y recesión económica. </a:t>
            </a:r>
            <a:endParaRPr lang="es-N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E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NI" u="sng" dirty="0">
              <a:solidFill>
                <a:srgbClr val="16164A"/>
              </a:solidFill>
              <a:latin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a:blip r:embed="rId2"/>
          <a:stretch>
            <a:fillRect/>
          </a:stretch>
        </p:blipFill>
        <p:spPr>
          <a:xfrm>
            <a:off x="762000" y="572126"/>
            <a:ext cx="3198548" cy="955504"/>
          </a:xfrm>
          <a:prstGeom prst="rect">
            <a:avLst/>
          </a:prstGeom>
        </p:spPr>
      </p:pic>
      <p:pic>
        <p:nvPicPr>
          <p:cNvPr id="12" name="Imagen 11" descr="No hay ninguna descripción de la foto disponible.">
            <a:extLst>
              <a:ext uri="{FF2B5EF4-FFF2-40B4-BE49-F238E27FC236}">
                <a16:creationId xmlns:a16="http://schemas.microsoft.com/office/drawing/2014/main" id="{93AFBA08-438F-4D7E-81FB-8F5DF0940D0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295" y="1650367"/>
            <a:ext cx="3019428" cy="4102096"/>
          </a:xfrm>
          <a:prstGeom prst="rect">
            <a:avLst/>
          </a:prstGeom>
          <a:noFill/>
          <a:ln>
            <a:noFill/>
          </a:ln>
        </p:spPr>
      </p:pic>
      <p:sp>
        <p:nvSpPr>
          <p:cNvPr id="15" name="CuadroTexto 14">
            <a:extLst>
              <a:ext uri="{FF2B5EF4-FFF2-40B4-BE49-F238E27FC236}">
                <a16:creationId xmlns:a16="http://schemas.microsoft.com/office/drawing/2014/main" id="{2744C7BE-8F30-443C-A83E-87890482ECC0}"/>
              </a:ext>
            </a:extLst>
          </p:cNvPr>
          <p:cNvSpPr txBox="1"/>
          <p:nvPr/>
        </p:nvSpPr>
        <p:spPr>
          <a:xfrm>
            <a:off x="1133472" y="2171529"/>
            <a:ext cx="5978528" cy="707886"/>
          </a:xfrm>
          <a:prstGeom prst="rect">
            <a:avLst/>
          </a:prstGeom>
          <a:noFill/>
        </p:spPr>
        <p:txBody>
          <a:bodyPr wrap="square">
            <a:spAutoFit/>
          </a:bodyPr>
          <a:lstStyle/>
          <a:p>
            <a:r>
              <a:rPr lang="es-NI" sz="2000" b="1" dirty="0">
                <a:solidFill>
                  <a:srgbClr val="16164A"/>
                </a:solidFill>
                <a:latin typeface="Times New Roman" panose="02020603050405020304" pitchFamily="18" charset="0"/>
                <a:cs typeface="Times New Roman" panose="02020603050405020304" pitchFamily="18" charset="0"/>
              </a:rPr>
              <a:t>5. Colaboración en jornada por el Día Mundial del Medio Ambiente</a:t>
            </a:r>
            <a:endParaRPr lang="es-NI"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92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2496"/>
            <a:ext cx="12192000" cy="6858000"/>
          </a:xfrm>
          <a:prstGeom prst="rect">
            <a:avLst/>
          </a:prstGeom>
          <a:solidFill>
            <a:srgbClr val="16164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NI"/>
          </a:p>
        </p:txBody>
      </p:sp>
      <p:sp>
        <p:nvSpPr>
          <p:cNvPr id="4" name="Rectángulo 3"/>
          <p:cNvSpPr/>
          <p:nvPr/>
        </p:nvSpPr>
        <p:spPr>
          <a:xfrm>
            <a:off x="271234" y="253760"/>
            <a:ext cx="11649529" cy="629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10" name="Título 1"/>
          <p:cNvSpPr txBox="1">
            <a:spLocks/>
          </p:cNvSpPr>
          <p:nvPr/>
        </p:nvSpPr>
        <p:spPr>
          <a:xfrm>
            <a:off x="4397827" y="4215109"/>
            <a:ext cx="7794172" cy="1324886"/>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pPr algn="ctr">
              <a:lnSpc>
                <a:spcPts val="2000"/>
              </a:lnSpc>
            </a:pPr>
            <a:endParaRPr lang="es-NI" sz="3200" b="1" dirty="0">
              <a:solidFill>
                <a:schemeClr val="accent1">
                  <a:lumMod val="75000"/>
                </a:schemeClr>
              </a:solidFill>
              <a:latin typeface="Corbel" panose="020B0503020204020204" pitchFamily="34" charset="0"/>
            </a:endParaRPr>
          </a:p>
        </p:txBody>
      </p:sp>
      <p:sp>
        <p:nvSpPr>
          <p:cNvPr id="13" name="CuadroTexto 12"/>
          <p:cNvSpPr txBox="1"/>
          <p:nvPr/>
        </p:nvSpPr>
        <p:spPr>
          <a:xfrm>
            <a:off x="1133472" y="1588103"/>
            <a:ext cx="6905628" cy="400110"/>
          </a:xfrm>
          <a:prstGeom prst="rect">
            <a:avLst/>
          </a:prstGeom>
          <a:noFill/>
        </p:spPr>
        <p:txBody>
          <a:bodyPr wrap="square" rtlCol="0">
            <a:spAutoFit/>
          </a:bodyPr>
          <a:lstStyle/>
          <a:p>
            <a:endParaRPr lang="es-NI" sz="2000" b="1" dirty="0">
              <a:solidFill>
                <a:srgbClr val="FFC000"/>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1008277" y="2516075"/>
            <a:ext cx="6308335" cy="4524315"/>
          </a:xfrm>
          <a:prstGeom prst="rect">
            <a:avLst/>
          </a:prstGeom>
          <a:noFill/>
        </p:spPr>
        <p:txBody>
          <a:bodyPr wrap="square" rtlCol="0">
            <a:spAutoFit/>
          </a:bodyPr>
          <a:lstStyle/>
          <a:p>
            <a:pPr lvl="0" algn="just"/>
            <a:r>
              <a:rPr lang="es-PA" sz="1800" dirty="0">
                <a:solidFill>
                  <a:srgbClr val="000000"/>
                </a:solidFill>
                <a:effectLst/>
                <a:latin typeface="Times New Roman" panose="02020603050405020304" pitchFamily="18" charset="0"/>
                <a:ea typeface="Calibri" panose="020F0502020204030204" pitchFamily="34" charset="0"/>
              </a:rPr>
              <a:t>La ACN en colaboración con la Red Interamericana de Academias de Ciencias (IANAS) organizó un seminario internacional sobre COVID-19 en Nicaragua. Los objetivos del seminario fueron comparar la manera en que Nicaragua abordó la epidemia con el de otros países y desarrollar un informe de políticas para una respuesta apropiada ante la crisis de salud.</a:t>
            </a:r>
          </a:p>
          <a:p>
            <a:pPr lvl="0" algn="just"/>
            <a:endParaRPr lang="es-NI" dirty="0">
              <a:solidFill>
                <a:srgbClr val="000000"/>
              </a:solidFill>
              <a:latin typeface="Times New Roman" panose="02020603050405020304" pitchFamily="18" charset="0"/>
              <a:ea typeface="Calibri" panose="020F0502020204030204" pitchFamily="34" charset="0"/>
            </a:endParaRPr>
          </a:p>
          <a:p>
            <a:pPr lvl="0" algn="just"/>
            <a:r>
              <a:rPr lang="es-PA" sz="1800" dirty="0">
                <a:solidFill>
                  <a:srgbClr val="000000"/>
                </a:solidFill>
                <a:effectLst/>
                <a:latin typeface="Times New Roman" panose="02020603050405020304" pitchFamily="18" charset="0"/>
                <a:ea typeface="Calibri" panose="020F0502020204030204" pitchFamily="34" charset="0"/>
              </a:rPr>
              <a:t>Durante el seminario en línea, realizado los días 20 y 21 de agosto de 2020, expertos de diferentes academias de IANAS discutieron la crisis del COVID-19 y su impacto en la salud y en la sociedad en todo el mundo, consideraron las mejores prácticas y estrategias en diversas ubicaciones geográficas y compartieron conocimientos sobre las implicaciones para las organizaciones médicas y científicas de la región.</a:t>
            </a:r>
            <a:endParaRPr lang="es-NI" sz="1800" dirty="0">
              <a:solidFill>
                <a:srgbClr val="000000"/>
              </a:solidFill>
              <a:effectLst/>
              <a:latin typeface="Times New Roman" panose="02020603050405020304" pitchFamily="18" charset="0"/>
              <a:ea typeface="Calibri" panose="020F0502020204030204" pitchFamily="34" charset="0"/>
            </a:endParaRPr>
          </a:p>
          <a:p>
            <a:pPr algn="just"/>
            <a:endParaRPr lang="es-E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NI" u="sng" dirty="0">
              <a:solidFill>
                <a:srgbClr val="16164A"/>
              </a:solidFill>
              <a:latin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a:blip r:embed="rId2"/>
          <a:stretch>
            <a:fillRect/>
          </a:stretch>
        </p:blipFill>
        <p:spPr>
          <a:xfrm>
            <a:off x="762000" y="572126"/>
            <a:ext cx="3198548" cy="955504"/>
          </a:xfrm>
          <a:prstGeom prst="rect">
            <a:avLst/>
          </a:prstGeom>
        </p:spPr>
      </p:pic>
      <p:sp>
        <p:nvSpPr>
          <p:cNvPr id="15" name="CuadroTexto 14">
            <a:extLst>
              <a:ext uri="{FF2B5EF4-FFF2-40B4-BE49-F238E27FC236}">
                <a16:creationId xmlns:a16="http://schemas.microsoft.com/office/drawing/2014/main" id="{2744C7BE-8F30-443C-A83E-87890482ECC0}"/>
              </a:ext>
            </a:extLst>
          </p:cNvPr>
          <p:cNvSpPr txBox="1"/>
          <p:nvPr/>
        </p:nvSpPr>
        <p:spPr>
          <a:xfrm>
            <a:off x="1012140" y="1800772"/>
            <a:ext cx="5978528" cy="646331"/>
          </a:xfrm>
          <a:prstGeom prst="rect">
            <a:avLst/>
          </a:prstGeom>
          <a:noFill/>
        </p:spPr>
        <p:txBody>
          <a:bodyPr wrap="square">
            <a:spAutoFit/>
          </a:bodyPr>
          <a:lstStyle/>
          <a:p>
            <a:r>
              <a:rPr lang="es-NI" sz="1800" b="1" dirty="0">
                <a:solidFill>
                  <a:srgbClr val="16164A"/>
                </a:solidFill>
                <a:latin typeface="Times New Roman" panose="02020603050405020304" pitchFamily="18" charset="0"/>
                <a:cs typeface="Times New Roman" panose="02020603050405020304" pitchFamily="18" charset="0"/>
              </a:rPr>
              <a:t>6. Seminario virtua</a:t>
            </a:r>
            <a:r>
              <a:rPr lang="es-NI" b="1" dirty="0">
                <a:solidFill>
                  <a:srgbClr val="16164A"/>
                </a:solidFill>
                <a:latin typeface="Times New Roman" panose="02020603050405020304" pitchFamily="18" charset="0"/>
                <a:cs typeface="Times New Roman" panose="02020603050405020304" pitchFamily="18" charset="0"/>
              </a:rPr>
              <a:t>l internacional sobre el COVID-19 en Nicaragua </a:t>
            </a:r>
            <a:endParaRPr lang="es-NI" sz="1800" b="1" dirty="0">
              <a:solidFill>
                <a:srgbClr val="FFC000"/>
              </a:solidFill>
              <a:latin typeface="Times New Roman" panose="02020603050405020304" pitchFamily="18" charset="0"/>
              <a:cs typeface="Times New Roman" panose="02020603050405020304" pitchFamily="18" charset="0"/>
            </a:endParaRPr>
          </a:p>
        </p:txBody>
      </p:sp>
      <p:pic>
        <p:nvPicPr>
          <p:cNvPr id="14" name="Imagen 13">
            <a:extLst>
              <a:ext uri="{FF2B5EF4-FFF2-40B4-BE49-F238E27FC236}">
                <a16:creationId xmlns:a16="http://schemas.microsoft.com/office/drawing/2014/main" id="{DE48E576-AB12-4A28-A722-5C729F6F1FB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452229" y="2383465"/>
            <a:ext cx="4332917" cy="3663287"/>
          </a:xfrm>
          <a:prstGeom prst="rect">
            <a:avLst/>
          </a:prstGeom>
        </p:spPr>
      </p:pic>
    </p:spTree>
    <p:extLst>
      <p:ext uri="{BB962C8B-B14F-4D97-AF65-F5344CB8AC3E}">
        <p14:creationId xmlns:p14="http://schemas.microsoft.com/office/powerpoint/2010/main" val="388268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2496"/>
            <a:ext cx="12192000" cy="6858000"/>
          </a:xfrm>
          <a:prstGeom prst="rect">
            <a:avLst/>
          </a:prstGeom>
          <a:solidFill>
            <a:srgbClr val="16164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NI"/>
          </a:p>
        </p:txBody>
      </p:sp>
      <p:sp>
        <p:nvSpPr>
          <p:cNvPr id="4" name="Rectángulo 3"/>
          <p:cNvSpPr/>
          <p:nvPr/>
        </p:nvSpPr>
        <p:spPr>
          <a:xfrm>
            <a:off x="278548" y="279400"/>
            <a:ext cx="11649529" cy="629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10" name="Título 1"/>
          <p:cNvSpPr txBox="1">
            <a:spLocks/>
          </p:cNvSpPr>
          <p:nvPr/>
        </p:nvSpPr>
        <p:spPr>
          <a:xfrm>
            <a:off x="4397827" y="4215109"/>
            <a:ext cx="7794172" cy="1324886"/>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pPr algn="ctr">
              <a:lnSpc>
                <a:spcPts val="2000"/>
              </a:lnSpc>
            </a:pPr>
            <a:endParaRPr lang="es-NI" sz="3200" b="1" dirty="0">
              <a:solidFill>
                <a:schemeClr val="accent1">
                  <a:lumMod val="75000"/>
                </a:schemeClr>
              </a:solidFill>
              <a:latin typeface="Corbel" panose="020B0503020204020204" pitchFamily="34" charset="0"/>
            </a:endParaRPr>
          </a:p>
        </p:txBody>
      </p:sp>
      <p:pic>
        <p:nvPicPr>
          <p:cNvPr id="11" name="Imagen 10"/>
          <p:cNvPicPr>
            <a:picLocks noChangeAspect="1"/>
          </p:cNvPicPr>
          <p:nvPr/>
        </p:nvPicPr>
        <p:blipFill>
          <a:blip r:embed="rId2"/>
          <a:stretch>
            <a:fillRect/>
          </a:stretch>
        </p:blipFill>
        <p:spPr>
          <a:xfrm>
            <a:off x="762000" y="572126"/>
            <a:ext cx="3198548" cy="955504"/>
          </a:xfrm>
          <a:prstGeom prst="rect">
            <a:avLst/>
          </a:prstGeom>
        </p:spPr>
      </p:pic>
      <p:pic>
        <p:nvPicPr>
          <p:cNvPr id="3" name="Imagen 2">
            <a:extLst>
              <a:ext uri="{FF2B5EF4-FFF2-40B4-BE49-F238E27FC236}">
                <a16:creationId xmlns:a16="http://schemas.microsoft.com/office/drawing/2014/main" id="{37F3BC74-B9E0-4847-B6FE-FF5D02E53D2E}"/>
              </a:ext>
            </a:extLst>
          </p:cNvPr>
          <p:cNvPicPr>
            <a:picLocks noChangeAspect="1"/>
          </p:cNvPicPr>
          <p:nvPr/>
        </p:nvPicPr>
        <p:blipFill>
          <a:blip r:embed="rId3"/>
          <a:stretch>
            <a:fillRect/>
          </a:stretch>
        </p:blipFill>
        <p:spPr>
          <a:xfrm>
            <a:off x="4368127" y="623591"/>
            <a:ext cx="4019550" cy="3228975"/>
          </a:xfrm>
          <a:prstGeom prst="rect">
            <a:avLst/>
          </a:prstGeom>
        </p:spPr>
      </p:pic>
      <p:sp>
        <p:nvSpPr>
          <p:cNvPr id="5" name="Rectángulo 4">
            <a:extLst>
              <a:ext uri="{FF2B5EF4-FFF2-40B4-BE49-F238E27FC236}">
                <a16:creationId xmlns:a16="http://schemas.microsoft.com/office/drawing/2014/main" id="{5EC64E02-FBB9-4FCB-9BEB-8F2D1E7D1464}"/>
              </a:ext>
            </a:extLst>
          </p:cNvPr>
          <p:cNvSpPr/>
          <p:nvPr/>
        </p:nvSpPr>
        <p:spPr>
          <a:xfrm rot="1127389">
            <a:off x="6734139" y="760448"/>
            <a:ext cx="2349500" cy="602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4" name="Imagen 13">
            <a:extLst>
              <a:ext uri="{FF2B5EF4-FFF2-40B4-BE49-F238E27FC236}">
                <a16:creationId xmlns:a16="http://schemas.microsoft.com/office/drawing/2014/main" id="{3E909F57-4E81-451E-AC48-B959EB9FFD29}"/>
              </a:ext>
            </a:extLst>
          </p:cNvPr>
          <p:cNvPicPr>
            <a:picLocks noChangeAspect="1"/>
          </p:cNvPicPr>
          <p:nvPr/>
        </p:nvPicPr>
        <p:blipFill>
          <a:blip r:embed="rId4"/>
          <a:stretch>
            <a:fillRect/>
          </a:stretch>
        </p:blipFill>
        <p:spPr>
          <a:xfrm>
            <a:off x="8063955" y="4075536"/>
            <a:ext cx="3591822" cy="2280093"/>
          </a:xfrm>
          <a:prstGeom prst="rect">
            <a:avLst/>
          </a:prstGeom>
        </p:spPr>
      </p:pic>
      <p:sp>
        <p:nvSpPr>
          <p:cNvPr id="15" name="Rectángulo 14">
            <a:extLst>
              <a:ext uri="{FF2B5EF4-FFF2-40B4-BE49-F238E27FC236}">
                <a16:creationId xmlns:a16="http://schemas.microsoft.com/office/drawing/2014/main" id="{517D5D48-26FC-48F3-8C1D-72F1877A1FE3}"/>
              </a:ext>
            </a:extLst>
          </p:cNvPr>
          <p:cNvSpPr/>
          <p:nvPr/>
        </p:nvSpPr>
        <p:spPr>
          <a:xfrm rot="1015608">
            <a:off x="7406350" y="712988"/>
            <a:ext cx="2349500" cy="602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2" name="Imagen 11">
            <a:extLst>
              <a:ext uri="{FF2B5EF4-FFF2-40B4-BE49-F238E27FC236}">
                <a16:creationId xmlns:a16="http://schemas.microsoft.com/office/drawing/2014/main" id="{88347E23-2CBA-4538-9758-3B653BC0C0E4}"/>
              </a:ext>
            </a:extLst>
          </p:cNvPr>
          <p:cNvPicPr>
            <a:picLocks noChangeAspect="1"/>
          </p:cNvPicPr>
          <p:nvPr/>
        </p:nvPicPr>
        <p:blipFill>
          <a:blip r:embed="rId5"/>
          <a:stretch>
            <a:fillRect/>
          </a:stretch>
        </p:blipFill>
        <p:spPr>
          <a:xfrm>
            <a:off x="8294913" y="1049878"/>
            <a:ext cx="3510111" cy="2719755"/>
          </a:xfrm>
          <a:prstGeom prst="rect">
            <a:avLst/>
          </a:prstGeom>
        </p:spPr>
      </p:pic>
      <p:pic>
        <p:nvPicPr>
          <p:cNvPr id="17" name="Imagen 16">
            <a:extLst>
              <a:ext uri="{FF2B5EF4-FFF2-40B4-BE49-F238E27FC236}">
                <a16:creationId xmlns:a16="http://schemas.microsoft.com/office/drawing/2014/main" id="{FBBD06AC-5D23-4366-A6B6-1DF59BF756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821" y="1657622"/>
            <a:ext cx="3387226" cy="4790984"/>
          </a:xfrm>
          <a:prstGeom prst="rect">
            <a:avLst/>
          </a:prstGeom>
        </p:spPr>
      </p:pic>
      <p:sp>
        <p:nvSpPr>
          <p:cNvPr id="18" name="CuadroTexto 17">
            <a:extLst>
              <a:ext uri="{FF2B5EF4-FFF2-40B4-BE49-F238E27FC236}">
                <a16:creationId xmlns:a16="http://schemas.microsoft.com/office/drawing/2014/main" id="{59115CA9-C528-4D11-A2CA-B31ADCD9EC59}"/>
              </a:ext>
            </a:extLst>
          </p:cNvPr>
          <p:cNvSpPr txBox="1"/>
          <p:nvPr/>
        </p:nvSpPr>
        <p:spPr>
          <a:xfrm>
            <a:off x="4175636" y="5238908"/>
            <a:ext cx="4019550" cy="1107996"/>
          </a:xfrm>
          <a:prstGeom prst="rect">
            <a:avLst/>
          </a:prstGeom>
          <a:noFill/>
        </p:spPr>
        <p:txBody>
          <a:bodyPr wrap="square" rtlCol="0">
            <a:spAutoFit/>
          </a:bodyPr>
          <a:lstStyle/>
          <a:p>
            <a:pPr algn="just"/>
            <a:endParaRPr lang="es-PA" sz="1600" i="1" dirty="0">
              <a:solidFill>
                <a:srgbClr val="000000"/>
              </a:solidFill>
              <a:effectLst/>
              <a:latin typeface="Times New Roman" panose="02020603050405020304" pitchFamily="18" charset="0"/>
              <a:ea typeface="Calibri" panose="020F0502020204030204" pitchFamily="34" charset="0"/>
              <a:hlinkClick r:id="rId7">
                <a:extLst>
                  <a:ext uri="{A12FA001-AC4F-418D-AE19-62706E023703}">
                    <ahyp:hlinkClr xmlns:ahyp="http://schemas.microsoft.com/office/drawing/2018/hyperlinkcolor" val="tx"/>
                  </a:ext>
                </a:extLst>
              </a:hlinkClick>
            </a:endParaRPr>
          </a:p>
          <a:p>
            <a:r>
              <a:rPr lang="es-PA" sz="1600" u="sng" dirty="0">
                <a:solidFill>
                  <a:srgbClr val="2370CD"/>
                </a:solidFill>
                <a:effectLst/>
                <a:latin typeface="Times New Roman" panose="02020603050405020304" pitchFamily="18" charset="0"/>
                <a:ea typeface="Calibri" panose="020F0502020204030204" pitchFamily="34" charset="0"/>
                <a:hlinkClick r:id="rId7">
                  <a:extLst>
                    <a:ext uri="{A12FA001-AC4F-418D-AE19-62706E023703}">
                      <ahyp:hlinkClr xmlns:ahyp="http://schemas.microsoft.com/office/drawing/2018/hyperlinkcolor" val="tx"/>
                    </a:ext>
                  </a:extLst>
                </a:hlinkClick>
              </a:rPr>
              <a:t>www.cienciasdenicaragua.org/images/noticias_pdf/Policy-Brief-ACN-2-Octubre-2020.pdf</a:t>
            </a:r>
            <a:endParaRPr lang="es-NI" sz="1600" dirty="0">
              <a:solidFill>
                <a:srgbClr val="000000"/>
              </a:solidFill>
              <a:effectLst/>
              <a:latin typeface="Times New Roman" panose="02020603050405020304" pitchFamily="18" charset="0"/>
              <a:ea typeface="Calibri" panose="020F0502020204030204" pitchFamily="34" charset="0"/>
            </a:endParaRPr>
          </a:p>
          <a:p>
            <a:endParaRPr lang="es-NI" dirty="0"/>
          </a:p>
        </p:txBody>
      </p:sp>
      <p:sp>
        <p:nvSpPr>
          <p:cNvPr id="19" name="CuadroTexto 18">
            <a:extLst>
              <a:ext uri="{FF2B5EF4-FFF2-40B4-BE49-F238E27FC236}">
                <a16:creationId xmlns:a16="http://schemas.microsoft.com/office/drawing/2014/main" id="{FE4A003C-E540-4A9B-8180-41BEA5724F8F}"/>
              </a:ext>
            </a:extLst>
          </p:cNvPr>
          <p:cNvSpPr txBox="1"/>
          <p:nvPr/>
        </p:nvSpPr>
        <p:spPr>
          <a:xfrm>
            <a:off x="4214036" y="4923194"/>
            <a:ext cx="4019550" cy="584775"/>
          </a:xfrm>
          <a:prstGeom prst="rect">
            <a:avLst/>
          </a:prstGeom>
          <a:noFill/>
        </p:spPr>
        <p:txBody>
          <a:bodyPr wrap="square" rtlCol="0">
            <a:spAutoFit/>
          </a:bodyPr>
          <a:lstStyle/>
          <a:p>
            <a:pPr algn="just"/>
            <a:endParaRPr lang="es-PA"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endParaRPr>
          </a:p>
          <a:p>
            <a:r>
              <a:rPr lang="es-NI" sz="1600" dirty="0">
                <a:solidFill>
                  <a:srgbClr val="000000"/>
                </a:solidFill>
                <a:latin typeface="Times New Roman" panose="02020603050405020304" pitchFamily="18" charset="0"/>
                <a:cs typeface="Times New Roman" panose="02020603050405020304" pitchFamily="18" charset="0"/>
              </a:rPr>
              <a:t>Disponible en:</a:t>
            </a:r>
          </a:p>
        </p:txBody>
      </p:sp>
    </p:spTree>
    <p:extLst>
      <p:ext uri="{BB962C8B-B14F-4D97-AF65-F5344CB8AC3E}">
        <p14:creationId xmlns:p14="http://schemas.microsoft.com/office/powerpoint/2010/main" val="4240332054"/>
      </p:ext>
    </p:extLst>
  </p:cSld>
  <p:clrMapOvr>
    <a:masterClrMapping/>
  </p:clrMapOvr>
</p:sld>
</file>

<file path=ppt/theme/theme1.xml><?xml version="1.0" encoding="utf-8"?>
<a:theme xmlns:a="http://schemas.openxmlformats.org/drawingml/2006/main" name="Metropolitana">
  <a:themeElements>
    <a:clrScheme name="Personalizado 1">
      <a:dk1>
        <a:srgbClr val="D8C00E"/>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a">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TM03457491[[fn=Metropolitano]]</Template>
  <TotalTime>1763</TotalTime>
  <Words>845</Words>
  <Application>Microsoft Office PowerPoint</Application>
  <PresentationFormat>Panorámica</PresentationFormat>
  <Paragraphs>37</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Corbel</vt:lpstr>
      <vt:lpstr>Times New Roman</vt:lpstr>
      <vt:lpstr>Metropolitana</vt:lpstr>
      <vt:lpstr>Reunión Punto focal de Mujeres en la ciencia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Segunda Asamblea General  2018</dc:title>
  <dc:creator>Dell</dc:creator>
  <cp:lastModifiedBy>Melba Castillo</cp:lastModifiedBy>
  <cp:revision>42</cp:revision>
  <dcterms:created xsi:type="dcterms:W3CDTF">2018-08-29T18:24:30Z</dcterms:created>
  <dcterms:modified xsi:type="dcterms:W3CDTF">2020-12-10T14:25:37Z</dcterms:modified>
</cp:coreProperties>
</file>