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notesMasterIdLst>
    <p:notesMasterId r:id="rId5"/>
  </p:notesMasterIdLst>
  <p:handoutMasterIdLst>
    <p:handoutMasterId r:id="rId6"/>
  </p:handoutMasterIdLst>
  <p:sldIdLst>
    <p:sldId id="744" r:id="rId2"/>
    <p:sldId id="767" r:id="rId3"/>
    <p:sldId id="769" r:id="rId4"/>
  </p:sldIdLst>
  <p:sldSz cx="9144000" cy="6858000" type="screen4x3"/>
  <p:notesSz cx="7010400" cy="92964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Times New Roman" pitchFamily="18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Times New Roman" pitchFamily="18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Times New Roman" pitchFamily="18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Times New Roman" pitchFamily="18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000066"/>
    <a:srgbClr val="006600"/>
    <a:srgbClr val="FF00FF"/>
    <a:srgbClr val="333399"/>
    <a:srgbClr val="00CC00"/>
    <a:srgbClr val="FF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89824" autoAdjust="0"/>
  </p:normalViewPr>
  <p:slideViewPr>
    <p:cSldViewPr>
      <p:cViewPr varScale="1">
        <p:scale>
          <a:sx n="59" d="100"/>
          <a:sy n="59" d="100"/>
        </p:scale>
        <p:origin x="1373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7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54" tIns="46578" rIns="93154" bIns="46578" numCol="1" anchor="t" anchorCtr="0" compatLnSpc="1">
            <a:prstTxWarp prst="textNoShape">
              <a:avLst/>
            </a:prstTxWarp>
          </a:bodyPr>
          <a:lstStyle>
            <a:lvl1pPr algn="l" defTabSz="931863" eaLnBrk="1" hangingPunct="1">
              <a:defRPr sz="1200">
                <a:solidFill>
                  <a:schemeClr val="tx1"/>
                </a:solidFill>
                <a:effectLst/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54" tIns="46578" rIns="93154" bIns="46578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solidFill>
                  <a:schemeClr val="tx1"/>
                </a:solidFill>
                <a:effectLst/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54" tIns="46578" rIns="93154" bIns="46578" numCol="1" anchor="b" anchorCtr="0" compatLnSpc="1">
            <a:prstTxWarp prst="textNoShape">
              <a:avLst/>
            </a:prstTxWarp>
          </a:bodyPr>
          <a:lstStyle>
            <a:lvl1pPr algn="l" defTabSz="931863" eaLnBrk="1" hangingPunct="1">
              <a:defRPr sz="1200">
                <a:solidFill>
                  <a:schemeClr val="tx1"/>
                </a:solidFill>
                <a:effectLst/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54" tIns="46578" rIns="93154" bIns="46578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fld id="{02DC4DA3-4FC5-4E66-984F-FE7099ED1E89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234075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54" tIns="46578" rIns="93154" bIns="46578" numCol="1" anchor="t" anchorCtr="0" compatLnSpc="1">
            <a:prstTxWarp prst="textNoShape">
              <a:avLst/>
            </a:prstTxWarp>
          </a:bodyPr>
          <a:lstStyle>
            <a:lvl1pPr algn="l" defTabSz="931863" eaLnBrk="1" hangingPunct="1">
              <a:defRPr sz="1200">
                <a:solidFill>
                  <a:schemeClr val="tx1"/>
                </a:solidFill>
                <a:effectLst/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54" tIns="46578" rIns="93154" bIns="46578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solidFill>
                  <a:schemeClr val="tx1"/>
                </a:solidFill>
                <a:effectLst/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2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54" tIns="46578" rIns="93154" bIns="465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 noProof="0" smtClean="0"/>
              <a:t>Haga clic para modificar el estilo de texto del patrón</a:t>
            </a:r>
          </a:p>
          <a:p>
            <a:pPr lvl="1"/>
            <a:r>
              <a:rPr lang="es-MX" noProof="0" smtClean="0"/>
              <a:t>Segundo nivel</a:t>
            </a:r>
          </a:p>
          <a:p>
            <a:pPr lvl="2"/>
            <a:r>
              <a:rPr lang="es-MX" noProof="0" smtClean="0"/>
              <a:t>Tercer nivel</a:t>
            </a:r>
          </a:p>
          <a:p>
            <a:pPr lvl="3"/>
            <a:r>
              <a:rPr lang="es-MX" noProof="0" smtClean="0"/>
              <a:t>Cuarto nivel</a:t>
            </a:r>
          </a:p>
          <a:p>
            <a:pPr lvl="4"/>
            <a:r>
              <a:rPr lang="es-MX" noProof="0" smtClean="0"/>
              <a:t>Quinto nivel</a:t>
            </a:r>
          </a:p>
        </p:txBody>
      </p:sp>
      <p:sp>
        <p:nvSpPr>
          <p:cNvPr id="142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54" tIns="46578" rIns="93154" bIns="46578" numCol="1" anchor="b" anchorCtr="0" compatLnSpc="1">
            <a:prstTxWarp prst="textNoShape">
              <a:avLst/>
            </a:prstTxWarp>
          </a:bodyPr>
          <a:lstStyle>
            <a:lvl1pPr algn="l" defTabSz="931863" eaLnBrk="1" hangingPunct="1">
              <a:defRPr sz="1200">
                <a:solidFill>
                  <a:schemeClr val="tx1"/>
                </a:solidFill>
                <a:effectLst/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42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54" tIns="46578" rIns="93154" bIns="46578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fld id="{39199359-AB63-42E6-9D2A-78388864735D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12929417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Times New Roman" pitchFamily="18" charset="0"/>
                <a:ea typeface="MS PGothic" pitchFamily="34" charset="-128"/>
              </a:defRPr>
            </a:lvl1pPr>
            <a:lvl2pPr marL="742950" indent="-285750" defTabSz="931863">
              <a:defRPr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Times New Roman" pitchFamily="18" charset="0"/>
                <a:ea typeface="MS PGothic" pitchFamily="34" charset="-128"/>
              </a:defRPr>
            </a:lvl2pPr>
            <a:lvl3pPr marL="1143000" indent="-228600" defTabSz="931863">
              <a:defRPr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Times New Roman" pitchFamily="18" charset="0"/>
                <a:ea typeface="MS PGothic" pitchFamily="34" charset="-128"/>
              </a:defRPr>
            </a:lvl3pPr>
            <a:lvl4pPr marL="1600200" indent="-228600" defTabSz="931863">
              <a:defRPr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Times New Roman" pitchFamily="18" charset="0"/>
                <a:ea typeface="MS PGothic" pitchFamily="34" charset="-128"/>
              </a:defRPr>
            </a:lvl4pPr>
            <a:lvl5pPr marL="2057400" indent="-228600" defTabSz="931863">
              <a:defRPr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Times New Roman" pitchFamily="18" charset="0"/>
                <a:ea typeface="MS PGothic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Times New Roman" pitchFamily="18" charset="0"/>
                <a:ea typeface="MS PGothic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Times New Roman" pitchFamily="18" charset="0"/>
                <a:ea typeface="MS PGothic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Times New Roman" pitchFamily="18" charset="0"/>
                <a:ea typeface="MS PGothic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Times New Roman" pitchFamily="18" charset="0"/>
                <a:ea typeface="MS PGothic" pitchFamily="34" charset="-128"/>
              </a:defRPr>
            </a:lvl9pPr>
          </a:lstStyle>
          <a:p>
            <a:fld id="{D80BB814-5107-4DEC-A66F-E160EC7FB545}" type="slidenum">
              <a:rPr lang="es-MX" altLang="es-MX" sz="1200" smtClean="0">
                <a:solidFill>
                  <a:schemeClr val="tx1"/>
                </a:solidFill>
                <a:effectLst/>
              </a:rPr>
              <a:pPr/>
              <a:t>1</a:t>
            </a:fld>
            <a:endParaRPr lang="es-MX" altLang="es-MX" sz="1200" smtClean="0">
              <a:solidFill>
                <a:schemeClr val="tx1"/>
              </a:solidFill>
              <a:effectLst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altLang="es-MX" smtClean="0"/>
          </a:p>
        </p:txBody>
      </p:sp>
    </p:spTree>
    <p:extLst>
      <p:ext uri="{BB962C8B-B14F-4D97-AF65-F5344CB8AC3E}">
        <p14:creationId xmlns:p14="http://schemas.microsoft.com/office/powerpoint/2010/main" val="1069261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842776-039A-4A86-A807-7D7523DBF647}" type="slidenum">
              <a:rPr lang="es-ES" altLang="es-MX" smtClean="0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305642041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155D75-2E44-4E99-B535-5D9D7E849163}" type="slidenum">
              <a:rPr lang="es-ES" altLang="es-MX" smtClean="0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95481154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025D84-7A30-4B00-9935-4F7DB0EF822E}" type="slidenum">
              <a:rPr lang="es-ES" altLang="es-MX" smtClean="0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4867349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30CA7F-3010-4F25-BC0F-AECFC9D9F97A}" type="slidenum">
              <a:rPr lang="es-ES" altLang="es-MX" smtClean="0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50461091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1577BD-550A-4918-8F8F-EB1251529AA8}" type="slidenum">
              <a:rPr lang="es-ES" altLang="es-MX" smtClean="0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336266676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463B90-4ED4-4A09-8200-66034DEE973E}" type="slidenum">
              <a:rPr lang="es-ES" altLang="es-MX" smtClean="0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42212063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C352B-D301-4EE3-B35C-14A744A68104}" type="slidenum">
              <a:rPr lang="es-ES" altLang="es-MX" smtClean="0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27887377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4DBD32-8D5A-4358-9693-7694C52D14AD}" type="slidenum">
              <a:rPr lang="es-ES" altLang="es-MX" smtClean="0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007236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0F414-A02C-4846-B554-CD2C4E577178}" type="slidenum">
              <a:rPr lang="es-ES" altLang="es-MX" smtClean="0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197847514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18C078-4A8B-4B05-97A1-F3F1E9F5041F}" type="slidenum">
              <a:rPr lang="es-ES" altLang="es-MX" smtClean="0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16807041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7DAEAE-8F97-465B-BFAD-2F090976C351}" type="slidenum">
              <a:rPr lang="es-ES" altLang="es-MX" smtClean="0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154444796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54DBD32-8D5A-4358-9693-7694C52D14AD}" type="slidenum">
              <a:rPr lang="es-ES" altLang="es-MX" smtClean="0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19391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ransition spd="slow">
    <p:pull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658169" y="384830"/>
            <a:ext cx="6264275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fontAlgn="auto" hangingPunct="1"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s-MX" sz="2800" kern="0" dirty="0" err="1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Mexican</a:t>
            </a:r>
            <a:r>
              <a:rPr lang="es-MX" sz="2800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s-MX" sz="2800" kern="0" dirty="0" err="1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Academy</a:t>
            </a:r>
            <a:r>
              <a:rPr lang="es-MX" sz="2800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of </a:t>
            </a:r>
            <a:r>
              <a:rPr lang="es-MX" sz="2800" kern="0" dirty="0" err="1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Sciences</a:t>
            </a:r>
            <a:endParaRPr lang="es-ES" sz="2800" b="1" kern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6" name="Line 6"/>
          <p:cNvSpPr>
            <a:spLocks noChangeShapeType="1"/>
          </p:cNvSpPr>
          <p:nvPr/>
        </p:nvSpPr>
        <p:spPr bwMode="auto">
          <a:xfrm>
            <a:off x="468313" y="908050"/>
            <a:ext cx="8353425" cy="0"/>
          </a:xfrm>
          <a:prstGeom prst="line">
            <a:avLst/>
          </a:prstGeom>
          <a:noFill/>
          <a:ln w="25400" cap="flat" cmpd="sng" algn="ctr">
            <a:solidFill>
              <a:srgbClr val="ACB3C1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MX" sz="800" kern="0">
              <a:solidFill>
                <a:schemeClr val="accent1">
                  <a:lumMod val="50000"/>
                </a:schemeClr>
              </a:solidFill>
              <a:effectLst/>
              <a:latin typeface="Tahoma"/>
              <a:ea typeface="ＭＳ Ｐゴシック" pitchFamily="34" charset="-128"/>
            </a:endParaRPr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3203848" y="1124744"/>
            <a:ext cx="1872208" cy="12359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1 CuadroTexto"/>
          <p:cNvSpPr txBox="1"/>
          <p:nvPr/>
        </p:nvSpPr>
        <p:spPr>
          <a:xfrm>
            <a:off x="3126384" y="3645024"/>
            <a:ext cx="579060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1800" b="1" dirty="0" smtClean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endParaRPr lang="es-MX" sz="1800" b="1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es-MX" b="1" dirty="0" err="1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Activities</a:t>
            </a:r>
            <a:r>
              <a:rPr lang="es-MX" b="1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related</a:t>
            </a:r>
            <a:r>
              <a:rPr lang="es-MX" b="1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to COVID-19</a:t>
            </a:r>
          </a:p>
          <a:p>
            <a:endParaRPr lang="es-MX" sz="1800" b="1" dirty="0" smtClean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es-MX" sz="1800" b="1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Dr. José Luis Morán López</a:t>
            </a:r>
          </a:p>
          <a:p>
            <a:r>
              <a:rPr lang="es-MX" sz="1800" b="1" dirty="0" err="1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President</a:t>
            </a:r>
            <a:r>
              <a:rPr lang="es-MX" sz="1800" b="1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s-MX" sz="1800" b="1" dirty="0" err="1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Mexican</a:t>
            </a:r>
            <a:r>
              <a:rPr lang="es-MX" sz="1800" b="1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s-MX" sz="1800" b="1" dirty="0" err="1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Academy</a:t>
            </a:r>
            <a:r>
              <a:rPr lang="es-MX" sz="1800" b="1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of </a:t>
            </a:r>
            <a:r>
              <a:rPr lang="es-MX" sz="1800" b="1" dirty="0" err="1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Sciences</a:t>
            </a:r>
            <a:endParaRPr lang="es-MX" sz="1800" b="1" dirty="0" smtClean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endParaRPr lang="es-MX" sz="1800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r"/>
            <a:endParaRPr lang="es-MX" sz="1800" dirty="0" smtClean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r"/>
            <a:endParaRPr lang="es-MX" sz="1800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r"/>
            <a:endParaRPr lang="es-MX" sz="1800" dirty="0" smtClean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r"/>
            <a:r>
              <a:rPr lang="es-MX" sz="18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June 1st, 2020</a:t>
            </a:r>
            <a:endParaRPr lang="es-MX" sz="1800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4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2555875" y="333375"/>
            <a:ext cx="62642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99"/>
                </a:solidFill>
              </a14:hiddenFill>
            </a:ext>
            <a:ext uri="{91240B29-F687-4F45-9708-019B960494DF}">
              <a14:hiddenLine xmlns:a14="http://schemas.microsoft.com/office/drawing/2010/main" w="76200" cmpd="tri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fontAlgn="auto" hangingPunct="1"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s-ES" sz="1800" kern="0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1" name="Line 6"/>
          <p:cNvSpPr>
            <a:spLocks noChangeShapeType="1"/>
          </p:cNvSpPr>
          <p:nvPr/>
        </p:nvSpPr>
        <p:spPr bwMode="auto">
          <a:xfrm>
            <a:off x="468313" y="908050"/>
            <a:ext cx="8353425" cy="0"/>
          </a:xfrm>
          <a:prstGeom prst="line">
            <a:avLst/>
          </a:prstGeom>
          <a:noFill/>
          <a:ln w="25400" cap="flat" cmpd="sng" algn="ctr">
            <a:solidFill>
              <a:srgbClr val="ACB3C1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MX" sz="800" kern="0">
              <a:solidFill>
                <a:schemeClr val="accent1">
                  <a:lumMod val="50000"/>
                </a:schemeClr>
              </a:solidFill>
              <a:effectLst/>
              <a:latin typeface="Tahoma"/>
              <a:ea typeface="ＭＳ Ｐゴシック" pitchFamily="34" charset="-128"/>
            </a:endParaRPr>
          </a:p>
        </p:txBody>
      </p:sp>
      <p:pic>
        <p:nvPicPr>
          <p:cNvPr id="22" name="Imagen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13" y="260648"/>
            <a:ext cx="733425" cy="4841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4283026" y="5415268"/>
            <a:ext cx="266429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t-B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Ca</a:t>
            </a:r>
            <a:endParaRPr lang="pt-BR" sz="14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8" name="Marcador de contenido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  group of Members. from </a:t>
            </a:r>
            <a:r>
              <a:rPr lang="en-US" sz="2400" dirty="0"/>
              <a:t>the Institute of Biotechnology of the National University, </a:t>
            </a:r>
            <a:r>
              <a:rPr lang="en-US" sz="2400" dirty="0" smtClean="0"/>
              <a:t>participate, </a:t>
            </a:r>
            <a:r>
              <a:rPr lang="en-US" sz="2400" dirty="0" smtClean="0"/>
              <a:t>with</a:t>
            </a:r>
            <a:r>
              <a:rPr lang="en-US" sz="2400" dirty="0" smtClean="0"/>
              <a:t> </a:t>
            </a:r>
            <a:r>
              <a:rPr lang="en-US" sz="2400" dirty="0" smtClean="0"/>
              <a:t>the S20 Group, in the search of a </a:t>
            </a:r>
            <a:r>
              <a:rPr lang="en-US" sz="2400" dirty="0" smtClean="0"/>
              <a:t>vaccine, and the implementation of various protocols to detect infected people.</a:t>
            </a:r>
            <a:endParaRPr lang="en-US" sz="2400" dirty="0" smtClean="0"/>
          </a:p>
          <a:p>
            <a:r>
              <a:rPr lang="en-US" sz="2400" dirty="0" smtClean="0"/>
              <a:t>The MAS participates in the advisory group to the Foreign Affairs Ministry, on Covid-19 matters.</a:t>
            </a:r>
          </a:p>
          <a:p>
            <a:r>
              <a:rPr lang="en-US" sz="2400" dirty="0" smtClean="0"/>
              <a:t>A special number, </a:t>
            </a:r>
            <a:r>
              <a:rPr lang="en-US" sz="2400" dirty="0"/>
              <a:t>of our magazine </a:t>
            </a:r>
            <a:r>
              <a:rPr lang="en-US" sz="2400" dirty="0" err="1"/>
              <a:t>Ciencia</a:t>
            </a:r>
            <a:r>
              <a:rPr lang="en-US" sz="2400" dirty="0" smtClean="0"/>
              <a:t>, </a:t>
            </a:r>
            <a:r>
              <a:rPr lang="en-US" sz="2400" dirty="0"/>
              <a:t>is going to be published next </a:t>
            </a:r>
            <a:r>
              <a:rPr lang="en-US" sz="2400" dirty="0" smtClean="0"/>
              <a:t>month, on </a:t>
            </a:r>
            <a:r>
              <a:rPr lang="en-US" sz="2400" dirty="0" smtClean="0"/>
              <a:t>different aspects related to </a:t>
            </a:r>
            <a:r>
              <a:rPr lang="en-US" sz="2400" dirty="0" smtClean="0"/>
              <a:t>COVID-19.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72165492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2555875" y="333375"/>
            <a:ext cx="62642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99"/>
                </a:solidFill>
              </a14:hiddenFill>
            </a:ext>
            <a:ext uri="{91240B29-F687-4F45-9708-019B960494DF}">
              <a14:hiddenLine xmlns:a14="http://schemas.microsoft.com/office/drawing/2010/main" w="76200" cmpd="tri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fontAlgn="auto" hangingPunct="1"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s-ES" sz="1800" kern="0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1" name="Line 6"/>
          <p:cNvSpPr>
            <a:spLocks noChangeShapeType="1"/>
          </p:cNvSpPr>
          <p:nvPr/>
        </p:nvSpPr>
        <p:spPr bwMode="auto">
          <a:xfrm>
            <a:off x="468313" y="908050"/>
            <a:ext cx="8353425" cy="0"/>
          </a:xfrm>
          <a:prstGeom prst="line">
            <a:avLst/>
          </a:prstGeom>
          <a:noFill/>
          <a:ln w="25400" cap="flat" cmpd="sng" algn="ctr">
            <a:solidFill>
              <a:srgbClr val="ACB3C1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MX" sz="800" kern="0">
              <a:solidFill>
                <a:schemeClr val="accent1">
                  <a:lumMod val="50000"/>
                </a:schemeClr>
              </a:solidFill>
              <a:effectLst/>
              <a:latin typeface="Tahoma"/>
              <a:ea typeface="ＭＳ Ｐゴシック" pitchFamily="34" charset="-128"/>
            </a:endParaRPr>
          </a:p>
        </p:txBody>
      </p:sp>
      <p:pic>
        <p:nvPicPr>
          <p:cNvPr id="22" name="Imagen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13" y="260648"/>
            <a:ext cx="733425" cy="4841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4283026" y="5415268"/>
            <a:ext cx="266429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t-B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Ca</a:t>
            </a:r>
            <a:endParaRPr lang="pt-BR" sz="14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8" name="Marcador de contenido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 </a:t>
            </a:r>
            <a:r>
              <a:rPr lang="en-US" sz="2400" dirty="0" smtClean="0"/>
              <a:t>collaboration with the Mexican Academy of Engineering and the National Academy of Medicine, we organize every two weeks a webinar on different themes related to the </a:t>
            </a:r>
            <a:r>
              <a:rPr lang="en-US" sz="2400" dirty="0" err="1" smtClean="0"/>
              <a:t>pandemia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In collaboration with some industries, the MAS has promoted the production of antibacterial gel, and has been donated to the Governments of some </a:t>
            </a:r>
            <a:r>
              <a:rPr lang="en-US" sz="2400" dirty="0" smtClean="0"/>
              <a:t>states.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0755008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21898</TotalTime>
  <Words>164</Words>
  <Application>Microsoft Office PowerPoint</Application>
  <PresentationFormat>Presentación en pantalla (4:3)</PresentationFormat>
  <Paragraphs>20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2" baseType="lpstr">
      <vt:lpstr>Arial Unicode MS</vt:lpstr>
      <vt:lpstr>ＭＳ Ｐゴシック</vt:lpstr>
      <vt:lpstr>ＭＳ Ｐゴシック</vt:lpstr>
      <vt:lpstr>Arial</vt:lpstr>
      <vt:lpstr>Calibri</vt:lpstr>
      <vt:lpstr>Calibri Light</vt:lpstr>
      <vt:lpstr>Tahoma</vt:lpstr>
      <vt:lpstr>Times New Roman</vt:lpstr>
      <vt:lpstr>Tema de Office</vt:lpstr>
      <vt:lpstr>Presentación de PowerPoint</vt:lpstr>
      <vt:lpstr>Presentación de PowerPoint</vt:lpstr>
      <vt:lpstr>Presentación de PowerPoint</vt:lpstr>
    </vt:vector>
  </TitlesOfParts>
  <Company>UNAM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Programas AMC</dc:title>
  <dc:creator>Claudia Jiménez</dc:creator>
  <cp:lastModifiedBy>Jose Luis Moran-Lopez</cp:lastModifiedBy>
  <cp:revision>1887</cp:revision>
  <cp:lastPrinted>2018-03-06T00:42:19Z</cp:lastPrinted>
  <dcterms:created xsi:type="dcterms:W3CDTF">2013-06-17T01:58:38Z</dcterms:created>
  <dcterms:modified xsi:type="dcterms:W3CDTF">2020-06-02T16:37:59Z</dcterms:modified>
</cp:coreProperties>
</file>