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6" r:id="rId1"/>
  </p:sldMasterIdLst>
  <p:notesMasterIdLst>
    <p:notesMasterId r:id="rId11"/>
  </p:notesMasterIdLst>
  <p:sldIdLst>
    <p:sldId id="256" r:id="rId2"/>
    <p:sldId id="328" r:id="rId3"/>
    <p:sldId id="329" r:id="rId4"/>
    <p:sldId id="331" r:id="rId5"/>
    <p:sldId id="332" r:id="rId6"/>
    <p:sldId id="333" r:id="rId7"/>
    <p:sldId id="327" r:id="rId8"/>
    <p:sldId id="318" r:id="rId9"/>
    <p:sldId id="334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4DE372F-98A8-4F4A-B9CD-D6F7DC6F0BB1}">
          <p14:sldIdLst>
            <p14:sldId id="256"/>
            <p14:sldId id="328"/>
            <p14:sldId id="329"/>
            <p14:sldId id="331"/>
            <p14:sldId id="332"/>
            <p14:sldId id="333"/>
            <p14:sldId id="327"/>
            <p14:sldId id="318"/>
            <p14:sldId id="334"/>
          </p14:sldIdLst>
        </p14:section>
        <p14:section name="Sección sin título" id="{6C34FF72-6279-462D-9B55-2DB1BC0A4DD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0" autoAdjust="0"/>
    <p:restoredTop sz="87253" autoAdjust="0"/>
  </p:normalViewPr>
  <p:slideViewPr>
    <p:cSldViewPr snapToGrid="0">
      <p:cViewPr varScale="1">
        <p:scale>
          <a:sx n="64" d="100"/>
          <a:sy n="64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5E361-64CA-4FBB-883F-3059444069F9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02FFD-3C68-4EB1-9E7C-D137F7B88009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7923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2FFD-3C68-4EB1-9E7C-D137F7B8800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25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 May 19, in just one week, Nicaragua officially went from 25 cases of COVID-19 to 279, an increase of 1000%, a world record.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2FFD-3C68-4EB1-9E7C-D137F7B8800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47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 May 19, in just one week, Nicaragua officially went from 25 cases of COVID-19 to 279, an increase of 1000%, a world record.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2FFD-3C68-4EB1-9E7C-D137F7B8800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17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 May 19, in just one week, Nicaragua officially went from 25 cases of COVID-19 to 279, an increase of 1000%, a world record.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2FFD-3C68-4EB1-9E7C-D137F7B8800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0998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On May 19, in just one week, Nicaragua officially went from 25 cases of COVID-19 to 279, an increase of 1000%, a world record.</a:t>
            </a:r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02FFD-3C68-4EB1-9E7C-D137F7B8800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720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828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219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39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24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603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226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1798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166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1910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0947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512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748D2B2-3152-4868-97CC-6FFE6EDF1A88}" type="datetimeFigureOut">
              <a:rPr lang="nb-NO" smtClean="0"/>
              <a:t>01.06.2020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nb-NO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5FBF1E9B-B359-4307-B406-E75AAE7D3A60}" type="slidenum">
              <a:rPr lang="nb-NO" smtClean="0"/>
              <a:t>‹Nº›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95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74754" y="1139252"/>
            <a:ext cx="11407515" cy="3249868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Without a mitigation </a:t>
            </a:r>
            <a:r>
              <a:rPr lang="en-US" sz="4400" dirty="0"/>
              <a:t>strategy </a:t>
            </a:r>
            <a:r>
              <a:rPr lang="en-US" sz="4400" dirty="0" smtClean="0"/>
              <a:t>and </a:t>
            </a:r>
            <a:r>
              <a:rPr lang="en-US" sz="4400" dirty="0"/>
              <a:t>without </a:t>
            </a:r>
            <a:r>
              <a:rPr lang="en-US" sz="4400" dirty="0" smtClean="0"/>
              <a:t>science, </a:t>
            </a:r>
            <a:r>
              <a:rPr lang="en-US" sz="4400" dirty="0"/>
              <a:t>Nicaragua won’t be able to overcome the threats of the </a:t>
            </a:r>
            <a:r>
              <a:rPr lang="en-US" sz="4400" dirty="0" smtClean="0"/>
              <a:t>coronavirus pandemic</a:t>
            </a:r>
            <a:r>
              <a:rPr lang="en-US" sz="4400" dirty="0"/>
              <a:t>.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R</a:t>
            </a:r>
            <a:r>
              <a:rPr lang="en-US" sz="4400" dirty="0" smtClean="0"/>
              <a:t>ole </a:t>
            </a:r>
            <a:r>
              <a:rPr lang="en-US" sz="4400" dirty="0"/>
              <a:t>of </a:t>
            </a:r>
            <a:r>
              <a:rPr lang="en-US" sz="4400" dirty="0" smtClean="0"/>
              <a:t>the Academy of Sciences of Nicaragua</a:t>
            </a:r>
            <a:endParaRPr lang="nb-NO" sz="44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74754" y="4389120"/>
            <a:ext cx="9288356" cy="1576965"/>
          </a:xfrm>
        </p:spPr>
        <p:txBody>
          <a:bodyPr>
            <a:noAutofit/>
          </a:bodyPr>
          <a:lstStyle/>
          <a:p>
            <a:pPr algn="r"/>
            <a:r>
              <a:rPr lang="nb-NO" sz="2800" dirty="0"/>
              <a:t>Jorge A. </a:t>
            </a:r>
            <a:r>
              <a:rPr lang="nb-NO" sz="2800" dirty="0" smtClean="0"/>
              <a:t>Huete-Pérez, PhD</a:t>
            </a:r>
          </a:p>
          <a:p>
            <a:pPr algn="r"/>
            <a:r>
              <a:rPr lang="nb-NO" sz="2800" dirty="0" smtClean="0"/>
              <a:t>Academy of Sciences of Nicaragua</a:t>
            </a:r>
            <a:endParaRPr lang="nb-NO" sz="2800" dirty="0"/>
          </a:p>
          <a:p>
            <a:pPr algn="r"/>
            <a:r>
              <a:rPr lang="nb-NO" sz="2800" dirty="0"/>
              <a:t>IANAS. June </a:t>
            </a:r>
            <a:r>
              <a:rPr lang="nb-NO" sz="2800" dirty="0" smtClean="0"/>
              <a:t>1, 2020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98591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656" y="484632"/>
            <a:ext cx="5501390" cy="1609344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 government has adopted no health measures to address the pandemic.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79883" y="2093976"/>
            <a:ext cx="5644846" cy="452935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government </a:t>
            </a:r>
            <a:r>
              <a:rPr lang="en-US" sz="2800" dirty="0" smtClean="0"/>
              <a:t>ignored </a:t>
            </a:r>
            <a:r>
              <a:rPr lang="en-US" sz="2800" dirty="0"/>
              <a:t>WHO recommendations for massive testing, quarantine and social distancing.</a:t>
            </a:r>
          </a:p>
          <a:p>
            <a:r>
              <a:rPr lang="en-US" sz="2800" dirty="0"/>
              <a:t>While the pandemic rages around the world, forcing nations to address the crisis </a:t>
            </a:r>
            <a:r>
              <a:rPr lang="en-US" sz="2800" dirty="0" smtClean="0"/>
              <a:t>pro-actively, </a:t>
            </a:r>
            <a:r>
              <a:rPr lang="en-US" sz="2800" dirty="0"/>
              <a:t>in Nicaragua all throughout the pandemic the government has been sponsoring rallies, fairs and sporting venues. </a:t>
            </a:r>
          </a:p>
          <a:p>
            <a:endParaRPr lang="en-U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48163" y="480776"/>
            <a:ext cx="5449628" cy="63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82" y="184828"/>
            <a:ext cx="5501390" cy="1314188"/>
          </a:xfrm>
        </p:spPr>
        <p:txBody>
          <a:bodyPr>
            <a:normAutofit/>
          </a:bodyPr>
          <a:lstStyle/>
          <a:p>
            <a:pPr lvl="0"/>
            <a:r>
              <a:rPr lang="en-US" sz="3100" dirty="0"/>
              <a:t>Lack of diagnostic tests, </a:t>
            </a:r>
            <a:r>
              <a:rPr lang="en-US" sz="3100" dirty="0" smtClean="0"/>
              <a:t>a </a:t>
            </a:r>
            <a:r>
              <a:rPr lang="en-US" sz="3100" dirty="0"/>
              <a:t>primary </a:t>
            </a:r>
            <a:r>
              <a:rPr lang="en-US" sz="3100" dirty="0" smtClean="0"/>
              <a:t>bottleneck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0" y="1499016"/>
            <a:ext cx="5161357" cy="5124318"/>
          </a:xfrm>
        </p:spPr>
        <p:txBody>
          <a:bodyPr>
            <a:noAutofit/>
          </a:bodyPr>
          <a:lstStyle/>
          <a:p>
            <a:r>
              <a:rPr lang="en-US" sz="2800" dirty="0"/>
              <a:t>The alteration of the testing results </a:t>
            </a:r>
            <a:r>
              <a:rPr lang="en-US" sz="2800" dirty="0" smtClean="0"/>
              <a:t>led </a:t>
            </a:r>
            <a:r>
              <a:rPr lang="en-US" sz="2800" dirty="0"/>
              <a:t>to a complete disconnect in the government statistics. </a:t>
            </a:r>
          </a:p>
          <a:p>
            <a:r>
              <a:rPr lang="en-US" sz="2800" dirty="0"/>
              <a:t>In the first days of May, they </a:t>
            </a:r>
            <a:r>
              <a:rPr lang="en-US" sz="2800" dirty="0" smtClean="0"/>
              <a:t>introduced </a:t>
            </a:r>
            <a:r>
              <a:rPr lang="en-US" sz="2800" dirty="0"/>
              <a:t>an unbelievable </a:t>
            </a:r>
            <a:r>
              <a:rPr lang="en-US" sz="2800" b="1" dirty="0"/>
              <a:t>mortality rate of 27%, </a:t>
            </a:r>
            <a:r>
              <a:rPr lang="en-US" sz="2800" dirty="0" smtClean="0"/>
              <a:t>among the </a:t>
            </a:r>
            <a:r>
              <a:rPr lang="en-US" sz="2800" dirty="0"/>
              <a:t>highest in the world. </a:t>
            </a:r>
          </a:p>
          <a:p>
            <a:r>
              <a:rPr lang="en-US" sz="2800" dirty="0"/>
              <a:t>Until mid-May </a:t>
            </a:r>
            <a:r>
              <a:rPr lang="en-US" sz="2800" dirty="0" smtClean="0"/>
              <a:t>data </a:t>
            </a:r>
            <a:r>
              <a:rPr lang="en-US" sz="2800" dirty="0"/>
              <a:t>from the central </a:t>
            </a:r>
            <a:r>
              <a:rPr lang="en-US" sz="2800" dirty="0" smtClean="0"/>
              <a:t>lab showed </a:t>
            </a:r>
            <a:r>
              <a:rPr lang="en-US" sz="2800" dirty="0"/>
              <a:t>a </a:t>
            </a:r>
            <a:r>
              <a:rPr lang="en-US" sz="2800" b="1" dirty="0" smtClean="0"/>
              <a:t>contagion </a:t>
            </a:r>
            <a:r>
              <a:rPr lang="en-US" sz="2800" b="1" dirty="0"/>
              <a:t>rate of 27%.  </a:t>
            </a:r>
            <a:endParaRPr lang="en-US" sz="2800" b="1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1239" y="422225"/>
            <a:ext cx="6800850" cy="4724400"/>
          </a:xfrm>
          <a:prstGeom prst="rect">
            <a:avLst/>
          </a:prstGeom>
        </p:spPr>
      </p:pic>
      <p:sp>
        <p:nvSpPr>
          <p:cNvPr id="7" name="Marcador de contenido 2"/>
          <p:cNvSpPr>
            <a:spLocks noGrp="1"/>
          </p:cNvSpPr>
          <p:nvPr>
            <p:ph sz="half" idx="1"/>
          </p:nvPr>
        </p:nvSpPr>
        <p:spPr>
          <a:xfrm>
            <a:off x="5341239" y="5326504"/>
            <a:ext cx="6650892" cy="1531496"/>
          </a:xfrm>
        </p:spPr>
        <p:txBody>
          <a:bodyPr>
            <a:noAutofit/>
          </a:bodyPr>
          <a:lstStyle/>
          <a:p>
            <a:r>
              <a:rPr lang="en-US" sz="2400" dirty="0"/>
              <a:t>On May 19, in just one week, Nicaragua officially went from 25 cases of COVID-19 to 279, an increase of 1000%, a world record.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864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82" y="184828"/>
            <a:ext cx="5215556" cy="2193872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As the government refuses to mitigate the spread of the virus, the Academy of Sciences have been questioning the government lack of actions</a:t>
            </a:r>
            <a:r>
              <a:rPr lang="en-US" sz="2000" dirty="0"/>
              <a:t>.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783" y="2653259"/>
            <a:ext cx="5161357" cy="3970074"/>
          </a:xfrm>
        </p:spPr>
        <p:txBody>
          <a:bodyPr>
            <a:noAutofit/>
          </a:bodyPr>
          <a:lstStyle/>
          <a:p>
            <a:r>
              <a:rPr lang="en-US" sz="2800" dirty="0" smtClean="0"/>
              <a:t>By </a:t>
            </a:r>
            <a:r>
              <a:rPr lang="en-US" sz="2800" dirty="0"/>
              <a:t>not promoting social distancing and encouraging touristic and business activities, acted contrary of what a system focused primarily on prevention and community health would recommend: Prevention</a:t>
            </a:r>
          </a:p>
          <a:p>
            <a:endParaRPr lang="en-US" sz="2800" b="1" dirty="0" smtClean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"/>
          </p:nvPr>
        </p:nvSpPr>
        <p:spPr>
          <a:xfrm>
            <a:off x="5341239" y="4846560"/>
            <a:ext cx="6650892" cy="2011440"/>
          </a:xfrm>
        </p:spPr>
        <p:txBody>
          <a:bodyPr>
            <a:noAutofit/>
          </a:bodyPr>
          <a:lstStyle/>
          <a:p>
            <a:r>
              <a:rPr lang="en-US" sz="2800" dirty="0"/>
              <a:t>The government defends its actions relying on the absurd argument that Nicaragua has “</a:t>
            </a:r>
            <a:r>
              <a:rPr lang="en-US" sz="2800" i="1" dirty="0"/>
              <a:t>the best health system in the Americas</a:t>
            </a:r>
            <a:r>
              <a:rPr lang="en-US" sz="2800" dirty="0"/>
              <a:t>”. </a:t>
            </a:r>
          </a:p>
          <a:p>
            <a:endParaRPr lang="en-US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38" y="459387"/>
            <a:ext cx="6596693" cy="411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82" y="164892"/>
            <a:ext cx="5215556" cy="142406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Measures </a:t>
            </a:r>
            <a:r>
              <a:rPr lang="en-US" sz="2800" dirty="0"/>
              <a:t>to Fight Coronavirus </a:t>
            </a:r>
            <a:r>
              <a:rPr lang="en-US" sz="2800" dirty="0" smtClean="0"/>
              <a:t>are Inadequate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783" y="1424066"/>
            <a:ext cx="5161357" cy="5199267"/>
          </a:xfrm>
        </p:spPr>
        <p:txBody>
          <a:bodyPr>
            <a:noAutofit/>
          </a:bodyPr>
          <a:lstStyle/>
          <a:p>
            <a:r>
              <a:rPr lang="en-US" sz="2800" dirty="0" smtClean="0"/>
              <a:t>In </a:t>
            </a:r>
            <a:r>
              <a:rPr lang="en-US" sz="2800" dirty="0"/>
              <a:t>the absence of effective </a:t>
            </a:r>
            <a:r>
              <a:rPr lang="en-US" sz="2800" dirty="0" smtClean="0"/>
              <a:t>containment, </a:t>
            </a:r>
            <a:r>
              <a:rPr lang="en-US" sz="2800" b="1" dirty="0"/>
              <a:t>it is overwhelming the precarious health</a:t>
            </a:r>
            <a:r>
              <a:rPr lang="en-US" sz="2800" dirty="0"/>
              <a:t> </a:t>
            </a:r>
            <a:r>
              <a:rPr lang="en-US" sz="2800" b="1" dirty="0" smtClean="0"/>
              <a:t>system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b="1" dirty="0"/>
              <a:t>Many doctors and nurses are getting sick</a:t>
            </a:r>
            <a:r>
              <a:rPr lang="en-US" sz="2800" dirty="0"/>
              <a:t> </a:t>
            </a:r>
            <a:r>
              <a:rPr lang="en-US" sz="2800" dirty="0" smtClean="0"/>
              <a:t>without the </a:t>
            </a:r>
            <a:r>
              <a:rPr lang="en-US" sz="2800" dirty="0"/>
              <a:t>appropriate safety </a:t>
            </a:r>
            <a:r>
              <a:rPr lang="en-US" sz="2800" dirty="0" smtClean="0"/>
              <a:t>equipment, weakening </a:t>
            </a:r>
            <a:r>
              <a:rPr lang="en-US" sz="2800" dirty="0"/>
              <a:t>the health response.</a:t>
            </a:r>
          </a:p>
          <a:p>
            <a:r>
              <a:rPr lang="en-US" sz="2800" i="1" dirty="0"/>
              <a:t>A</a:t>
            </a:r>
            <a:r>
              <a:rPr lang="en-US" sz="2800" i="1" dirty="0" smtClean="0"/>
              <a:t>bout </a:t>
            </a:r>
            <a:r>
              <a:rPr lang="en-US" sz="2800" i="1" dirty="0"/>
              <a:t>half a million </a:t>
            </a:r>
            <a:r>
              <a:rPr lang="en-US" sz="2800" i="1" dirty="0" smtClean="0"/>
              <a:t>Nicaraguans suffered from </a:t>
            </a:r>
            <a:r>
              <a:rPr lang="en-US" sz="2800" i="1" dirty="0"/>
              <a:t>chronic </a:t>
            </a:r>
            <a:r>
              <a:rPr lang="en-US" sz="2800" i="1" dirty="0" smtClean="0"/>
              <a:t>diseases in </a:t>
            </a:r>
            <a:r>
              <a:rPr lang="en-US" sz="2800" i="1" dirty="0"/>
              <a:t>2019 </a:t>
            </a:r>
            <a:endParaRPr lang="en-US" sz="2800" dirty="0"/>
          </a:p>
          <a:p>
            <a:endParaRPr lang="en-US" sz="2800" b="1" dirty="0" smtClean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"/>
          </p:nvPr>
        </p:nvSpPr>
        <p:spPr>
          <a:xfrm>
            <a:off x="5639261" y="4631620"/>
            <a:ext cx="6352870" cy="2011440"/>
          </a:xfrm>
        </p:spPr>
        <p:txBody>
          <a:bodyPr>
            <a:noAutofit/>
          </a:bodyPr>
          <a:lstStyle/>
          <a:p>
            <a:r>
              <a:rPr lang="en-US" sz="2800" i="1" dirty="0" smtClean="0"/>
              <a:t>PAHO: Nicaragua breaches its obligation to report cases and deaths from COVID-19</a:t>
            </a:r>
          </a:p>
          <a:p>
            <a:r>
              <a:rPr lang="en-US" sz="2800" dirty="0" smtClean="0"/>
              <a:t>Doing </a:t>
            </a:r>
            <a:r>
              <a:rPr lang="en-US" sz="2800" dirty="0"/>
              <a:t>nothing, is always worse than overreacting.</a:t>
            </a:r>
          </a:p>
          <a:p>
            <a:endParaRPr lang="en-US" sz="2400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9261" y="164893"/>
            <a:ext cx="6352870" cy="446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882" y="0"/>
            <a:ext cx="5215556" cy="1588957"/>
          </a:xfrm>
        </p:spPr>
        <p:txBody>
          <a:bodyPr>
            <a:noAutofit/>
          </a:bodyPr>
          <a:lstStyle/>
          <a:p>
            <a:r>
              <a:rPr lang="en-US" sz="2800" dirty="0"/>
              <a:t>The Academy of Sciences urged the government to </a:t>
            </a:r>
            <a:r>
              <a:rPr lang="en-US" sz="2800" dirty="0" smtClean="0"/>
              <a:t>implement mitigation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52783" y="1424066"/>
            <a:ext cx="5161357" cy="5199267"/>
          </a:xfrm>
        </p:spPr>
        <p:txBody>
          <a:bodyPr>
            <a:noAutofit/>
          </a:bodyPr>
          <a:lstStyle/>
          <a:p>
            <a:r>
              <a:rPr lang="en-US" dirty="0"/>
              <a:t>The Academy </a:t>
            </a:r>
            <a:r>
              <a:rPr lang="en-US" dirty="0" smtClean="0"/>
              <a:t>has </a:t>
            </a:r>
            <a:r>
              <a:rPr lang="en-US" dirty="0"/>
              <a:t>urged the government to scale up </a:t>
            </a:r>
            <a:r>
              <a:rPr lang="en-US" b="1" dirty="0"/>
              <a:t>testing, isolation and contact tracing</a:t>
            </a:r>
            <a:r>
              <a:rPr lang="en-US" dirty="0"/>
              <a:t> of COVID-19 patients. </a:t>
            </a:r>
          </a:p>
          <a:p>
            <a:r>
              <a:rPr lang="en-US" dirty="0"/>
              <a:t>ACN has published 4 statements and a book on coronavirus, addressing the COVID-19 threats </a:t>
            </a:r>
            <a:r>
              <a:rPr lang="en-US" dirty="0" smtClean="0"/>
              <a:t>(free on line).</a:t>
            </a:r>
            <a:endParaRPr lang="en-US" dirty="0"/>
          </a:p>
          <a:p>
            <a:r>
              <a:rPr lang="en-US" dirty="0"/>
              <a:t>It also urged the government </a:t>
            </a:r>
            <a:r>
              <a:rPr lang="en-US" b="1" dirty="0"/>
              <a:t>to consult </a:t>
            </a:r>
            <a:r>
              <a:rPr lang="en-US" b="1" dirty="0" smtClean="0"/>
              <a:t>with scientists </a:t>
            </a:r>
            <a:r>
              <a:rPr lang="en-US" b="1" dirty="0"/>
              <a:t>and experts</a:t>
            </a:r>
            <a:r>
              <a:rPr lang="en-US" dirty="0"/>
              <a:t> </a:t>
            </a:r>
            <a:r>
              <a:rPr lang="en-US" dirty="0" smtClean="0"/>
              <a:t>so that </a:t>
            </a:r>
            <a:r>
              <a:rPr lang="en-US" dirty="0"/>
              <a:t>decisions are made based on scientific knowledge</a:t>
            </a:r>
          </a:p>
          <a:p>
            <a:r>
              <a:rPr lang="en-US" dirty="0"/>
              <a:t>Government actions are undermining the credibility of </a:t>
            </a:r>
            <a:r>
              <a:rPr lang="en-US" dirty="0" smtClean="0"/>
              <a:t>research institutions </a:t>
            </a:r>
            <a:r>
              <a:rPr lang="en-US" dirty="0"/>
              <a:t>such as the National Center for Diagnosis and Reference which performs Covid-19 testing. </a:t>
            </a:r>
          </a:p>
          <a:p>
            <a:endParaRPr lang="en-US" sz="2800" b="1" dirty="0" smtClean="0"/>
          </a:p>
        </p:txBody>
      </p:sp>
      <p:sp>
        <p:nvSpPr>
          <p:cNvPr id="7" name="Marcador de contenido 2"/>
          <p:cNvSpPr>
            <a:spLocks noGrp="1"/>
          </p:cNvSpPr>
          <p:nvPr>
            <p:ph sz="half" idx="1"/>
          </p:nvPr>
        </p:nvSpPr>
        <p:spPr>
          <a:xfrm>
            <a:off x="5639261" y="4631620"/>
            <a:ext cx="6352870" cy="2011440"/>
          </a:xfrm>
        </p:spPr>
        <p:txBody>
          <a:bodyPr>
            <a:noAutofit/>
          </a:bodyPr>
          <a:lstStyle/>
          <a:p>
            <a:r>
              <a:rPr lang="en-US" sz="2600" dirty="0"/>
              <a:t>They also impact universities’ scientific research, already severely limited due to 2018 sociopolitical rebellion (brutal repression), bringing education and research to a virtual </a:t>
            </a:r>
            <a:r>
              <a:rPr lang="en-US" sz="2600" dirty="0" smtClean="0"/>
              <a:t>standstill</a:t>
            </a:r>
            <a:endParaRPr lang="en-US" sz="2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21884"/>
          <a:stretch/>
        </p:blipFill>
        <p:spPr>
          <a:xfrm>
            <a:off x="6167199" y="113672"/>
            <a:ext cx="5345243" cy="42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608A99-BD12-4011-B12E-C7A074AD3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909" y="484632"/>
            <a:ext cx="11221369" cy="1609344"/>
          </a:xfrm>
        </p:spPr>
        <p:txBody>
          <a:bodyPr>
            <a:normAutofit fontScale="90000"/>
          </a:bodyPr>
          <a:lstStyle/>
          <a:p>
            <a:r>
              <a:rPr lang="en-US" dirty="0"/>
              <a:t>Academy´s role in contributing to solving the current sociopolitical crisis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C26B07D-7D9E-41E8-B607-BD1840936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01" y="2292908"/>
            <a:ext cx="5619904" cy="1184736"/>
          </a:xfrm>
          <a:prstGeom prst="rect">
            <a:avLst/>
          </a:prstGeom>
        </p:spPr>
      </p:pic>
      <p:pic>
        <p:nvPicPr>
          <p:cNvPr id="5" name="Plassholder for innhold 3">
            <a:extLst>
              <a:ext uri="{FF2B5EF4-FFF2-40B4-BE49-F238E27FC236}">
                <a16:creationId xmlns:a16="http://schemas.microsoft.com/office/drawing/2014/main" id="{7380CEDC-BF18-4B3A-A4C6-798A49753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8020" y="2093976"/>
            <a:ext cx="4953620" cy="3256079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4350C16B-2D3B-4ED7-98B3-13A4B34073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01" y="3985146"/>
            <a:ext cx="6089598" cy="12745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72001" y="5425130"/>
            <a:ext cx="105318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Academy´s role in demanding transparency on COVID 19 crisis</a:t>
            </a:r>
          </a:p>
        </p:txBody>
      </p:sp>
    </p:spTree>
    <p:extLst>
      <p:ext uri="{BB962C8B-B14F-4D97-AF65-F5344CB8AC3E}">
        <p14:creationId xmlns:p14="http://schemas.microsoft.com/office/powerpoint/2010/main" val="166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F39FB1-38D7-483A-8B5B-C101D84C7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1" y="484632"/>
            <a:ext cx="11228756" cy="1609344"/>
          </a:xfrm>
        </p:spPr>
        <p:txBody>
          <a:bodyPr>
            <a:normAutofit fontScale="90000"/>
          </a:bodyPr>
          <a:lstStyle/>
          <a:p>
            <a:r>
              <a:rPr lang="nb-NO" dirty="0"/>
              <a:t>The Nicaraguan case as example for other countries and the need of international support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3A9507-A6E4-425E-B2BE-671468FCC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21" y="2474223"/>
            <a:ext cx="11332563" cy="4224031"/>
          </a:xfrm>
        </p:spPr>
        <p:txBody>
          <a:bodyPr>
            <a:noAutofit/>
          </a:bodyPr>
          <a:lstStyle/>
          <a:p>
            <a:r>
              <a:rPr lang="en-US" sz="2600" b="1" dirty="0"/>
              <a:t>This experience could be relevant for scientists </a:t>
            </a:r>
            <a:r>
              <a:rPr lang="en-US" sz="2600" dirty="0"/>
              <a:t>working under </a:t>
            </a:r>
            <a:r>
              <a:rPr lang="en-US" sz="2600" b="1" dirty="0"/>
              <a:t>precarious political conditions </a:t>
            </a:r>
            <a:r>
              <a:rPr lang="en-US" sz="2600" dirty="0"/>
              <a:t>and where political environments are hostile to scientists and scientific unions, making </a:t>
            </a:r>
            <a:r>
              <a:rPr lang="nb-NO" sz="2600" dirty="0"/>
              <a:t>science </a:t>
            </a:r>
            <a:r>
              <a:rPr lang="nb-NO" sz="2600" dirty="0" err="1"/>
              <a:t>advising</a:t>
            </a:r>
            <a:r>
              <a:rPr lang="nb-NO" sz="2600" dirty="0"/>
              <a:t> </a:t>
            </a:r>
            <a:r>
              <a:rPr lang="nb-NO" sz="2600" dirty="0" err="1"/>
              <a:t>extremely</a:t>
            </a:r>
            <a:r>
              <a:rPr lang="nb-NO" sz="2600" dirty="0"/>
              <a:t> </a:t>
            </a:r>
            <a:r>
              <a:rPr lang="nb-NO" sz="2600" dirty="0" err="1"/>
              <a:t>complicated</a:t>
            </a:r>
            <a:r>
              <a:rPr lang="nb-NO" sz="2600" dirty="0"/>
              <a:t>.</a:t>
            </a:r>
          </a:p>
          <a:p>
            <a:r>
              <a:rPr lang="en-US" sz="2600" dirty="0"/>
              <a:t>There is an urgent need for the international community to lend their support to finding a </a:t>
            </a:r>
            <a:r>
              <a:rPr lang="en-US" sz="2600" dirty="0" smtClean="0"/>
              <a:t>solution </a:t>
            </a:r>
            <a:r>
              <a:rPr lang="en-US" sz="2600" dirty="0"/>
              <a:t>to this desperate situation in Nicaragua. </a:t>
            </a:r>
            <a:endParaRPr lang="en-US" sz="2600" dirty="0" smtClean="0"/>
          </a:p>
          <a:p>
            <a:r>
              <a:rPr lang="en-US" sz="2600" dirty="0" smtClean="0"/>
              <a:t>Moreover</a:t>
            </a:r>
            <a:r>
              <a:rPr lang="en-US" sz="2600" dirty="0"/>
              <a:t>, the support of global scientific societies </a:t>
            </a:r>
            <a:r>
              <a:rPr lang="en-US" sz="2600" dirty="0" smtClean="0"/>
              <a:t>could </a:t>
            </a:r>
            <a:r>
              <a:rPr lang="en-US" sz="2600" dirty="0"/>
              <a:t>be </a:t>
            </a:r>
            <a:r>
              <a:rPr lang="en-US" sz="2600" b="1" dirty="0"/>
              <a:t>decisive </a:t>
            </a:r>
            <a:r>
              <a:rPr lang="en-US" sz="2600" dirty="0" smtClean="0"/>
              <a:t>to help in rebuilding </a:t>
            </a:r>
            <a:r>
              <a:rPr lang="en-US" sz="2600" dirty="0"/>
              <a:t>institutions and infrastructure for education and </a:t>
            </a:r>
            <a:r>
              <a:rPr lang="en-US" sz="2600" dirty="0" smtClean="0"/>
              <a:t>science.</a:t>
            </a:r>
            <a:endParaRPr lang="nb-NO" sz="26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2695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921" y="164892"/>
            <a:ext cx="5816184" cy="165926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There was no suppression nor mitigation strategy to prevent the virus´s spread in </a:t>
            </a:r>
            <a:r>
              <a:rPr lang="en-US" sz="3200" dirty="0" smtClean="0"/>
              <a:t>Nicaragua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19921" y="1824153"/>
            <a:ext cx="6041036" cy="5033847"/>
          </a:xfrm>
        </p:spPr>
        <p:txBody>
          <a:bodyPr>
            <a:noAutofit/>
          </a:bodyPr>
          <a:lstStyle/>
          <a:p>
            <a:r>
              <a:rPr lang="en-US" sz="2800" dirty="0" smtClean="0"/>
              <a:t>Lack of actions had horrific </a:t>
            </a:r>
            <a:r>
              <a:rPr lang="en-US" sz="2800" dirty="0"/>
              <a:t>impact on </a:t>
            </a:r>
            <a:r>
              <a:rPr lang="en-US" sz="2800" dirty="0" smtClean="0"/>
              <a:t>healthcare </a:t>
            </a:r>
            <a:r>
              <a:rPr lang="en-US" sz="2800" dirty="0"/>
              <a:t>of </a:t>
            </a:r>
            <a:r>
              <a:rPr lang="en-US" sz="2800" dirty="0" smtClean="0"/>
              <a:t>citizens</a:t>
            </a:r>
          </a:p>
          <a:p>
            <a:r>
              <a:rPr lang="en-US" sz="2800" b="1" dirty="0" smtClean="0"/>
              <a:t>A country </a:t>
            </a:r>
            <a:r>
              <a:rPr lang="en-US" sz="2800" b="1" dirty="0"/>
              <a:t>without policy</a:t>
            </a:r>
            <a:r>
              <a:rPr lang="en-US" sz="2800" dirty="0"/>
              <a:t> and </a:t>
            </a:r>
            <a:r>
              <a:rPr lang="en-US" sz="2800" b="1" dirty="0"/>
              <a:t>rigorous actions</a:t>
            </a:r>
            <a:r>
              <a:rPr lang="en-US" sz="2800" dirty="0"/>
              <a:t> for limiting the spread of a disease poses a </a:t>
            </a:r>
            <a:r>
              <a:rPr lang="en-US" sz="2800" b="1" dirty="0"/>
              <a:t>regional threat</a:t>
            </a:r>
            <a:r>
              <a:rPr lang="en-US" sz="2800" dirty="0"/>
              <a:t>. </a:t>
            </a:r>
            <a:r>
              <a:rPr lang="en-US" sz="2800" dirty="0" smtClean="0"/>
              <a:t>Government´s </a:t>
            </a:r>
            <a:r>
              <a:rPr lang="en-US" sz="2800" dirty="0"/>
              <a:t>lack of transparency </a:t>
            </a:r>
            <a:r>
              <a:rPr lang="en-US" sz="2800" dirty="0" smtClean="0"/>
              <a:t>&amp; </a:t>
            </a:r>
            <a:r>
              <a:rPr lang="en-US" sz="2800" dirty="0"/>
              <a:t>playing down </a:t>
            </a:r>
            <a:r>
              <a:rPr lang="en-US" sz="2800" dirty="0" smtClean="0"/>
              <a:t>the COVID-19</a:t>
            </a:r>
            <a:r>
              <a:rPr lang="en-US" sz="2800" dirty="0"/>
              <a:t>threats</a:t>
            </a:r>
            <a:r>
              <a:rPr lang="en-US" sz="2800" dirty="0" smtClean="0"/>
              <a:t> </a:t>
            </a:r>
            <a:r>
              <a:rPr lang="en-US" sz="2800" dirty="0"/>
              <a:t>had terrible consequences on health of Nicaraguan citizens and undermined science and education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0087" y="293401"/>
            <a:ext cx="5666729" cy="59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type">
  <a:themeElements>
    <a:clrScheme name="Blå v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re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5893</TotalTime>
  <Words>752</Words>
  <Application>Microsoft Office PowerPoint</Application>
  <PresentationFormat>Panorámica</PresentationFormat>
  <Paragraphs>45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Bookman Old Style</vt:lpstr>
      <vt:lpstr>Calibri</vt:lpstr>
      <vt:lpstr>Century Gothic</vt:lpstr>
      <vt:lpstr>Wingdings</vt:lpstr>
      <vt:lpstr>Tretype</vt:lpstr>
      <vt:lpstr>Without a mitigation strategy and without science, Nicaragua won’t be able to overcome the threats of the coronavirus pandemic. Role of the Academy of Sciences of Nicaragua</vt:lpstr>
      <vt:lpstr>The government has adopted no health measures to address the pandemic.  </vt:lpstr>
      <vt:lpstr>Lack of diagnostic tests, a primary bottleneck</vt:lpstr>
      <vt:lpstr>As the government refuses to mitigate the spread of the virus, the Academy of Sciences have been questioning the government lack of actions. </vt:lpstr>
      <vt:lpstr>Measures to Fight Coronavirus are Inadequate</vt:lpstr>
      <vt:lpstr>The Academy of Sciences urged the government to implement mitigation</vt:lpstr>
      <vt:lpstr>Academy´s role in contributing to solving the current sociopolitical crisis</vt:lpstr>
      <vt:lpstr>The Nicaraguan case as example for other countries and the need of international support</vt:lpstr>
      <vt:lpstr>There was no suppression nor mitigation strategy to prevent the virus´s spread in Nicaragua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the current sociopolitical crisis on research and education in Nicaragua. The role of scientific societies</dc:title>
  <dc:creator>Graziella Devoli</dc:creator>
  <cp:lastModifiedBy>Jorge Huete</cp:lastModifiedBy>
  <cp:revision>60</cp:revision>
  <dcterms:created xsi:type="dcterms:W3CDTF">2020-04-26T20:15:55Z</dcterms:created>
  <dcterms:modified xsi:type="dcterms:W3CDTF">2020-06-02T01:14:39Z</dcterms:modified>
</cp:coreProperties>
</file>