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2" r:id="rId5"/>
    <p:sldId id="263" r:id="rId6"/>
    <p:sldId id="257" r:id="rId7"/>
    <p:sldId id="269" r:id="rId8"/>
    <p:sldId id="258" r:id="rId9"/>
    <p:sldId id="264" r:id="rId10"/>
    <p:sldId id="266" r:id="rId11"/>
    <p:sldId id="268" r:id="rId12"/>
    <p:sldId id="267"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0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CC4263-0EC7-4058-8627-B1B83F9017B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7872852-E331-4D41-AD7D-7E1FE50D93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DBD11DD-4280-4B96-A72D-605E786F1666}"/>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5" name="Espaço Reservado para Rodapé 4">
            <a:extLst>
              <a:ext uri="{FF2B5EF4-FFF2-40B4-BE49-F238E27FC236}">
                <a16:creationId xmlns:a16="http://schemas.microsoft.com/office/drawing/2014/main" id="{1E17CA80-7E57-4004-981F-547DE54D46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A99AAED-779D-4146-AB46-B752985EA1BE}"/>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362598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78298C-CFFC-4243-8644-DC5F3440EAF9}"/>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9197AC3-7E39-4E4C-959B-07E4CD18660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A583310-386C-4C03-96A3-2906481DF453}"/>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5" name="Espaço Reservado para Rodapé 4">
            <a:extLst>
              <a:ext uri="{FF2B5EF4-FFF2-40B4-BE49-F238E27FC236}">
                <a16:creationId xmlns:a16="http://schemas.microsoft.com/office/drawing/2014/main" id="{EEC94630-E408-4605-9512-9AABEF0D840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E930557-5C0C-48C5-ACF4-C13423ABEED2}"/>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42826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EC0AECB-A0F2-431B-9219-0D682388C8D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39FF57A-F800-48F5-BB38-785FEE4A0EA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EA759F9-2D7A-4EAA-96CC-2B3503980359}"/>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5" name="Espaço Reservado para Rodapé 4">
            <a:extLst>
              <a:ext uri="{FF2B5EF4-FFF2-40B4-BE49-F238E27FC236}">
                <a16:creationId xmlns:a16="http://schemas.microsoft.com/office/drawing/2014/main" id="{5AED5179-1459-4306-B71A-662E8EF75B8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4BC9553-AD4B-450E-8EC0-2C90BA734EE5}"/>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318051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4C09F-ADA6-4C8B-8802-76917523BC4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B26ACA0-A1E4-41B8-B422-4AC2D10E46F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CCC74E3-C6C3-4F32-BD62-3A4185363C14}"/>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5" name="Espaço Reservado para Rodapé 4">
            <a:extLst>
              <a:ext uri="{FF2B5EF4-FFF2-40B4-BE49-F238E27FC236}">
                <a16:creationId xmlns:a16="http://schemas.microsoft.com/office/drawing/2014/main" id="{76CFF1A1-13C9-4DB9-B332-5317AB7EFEC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3BE5CC1-25C1-4F76-ADD5-2A48681195E8}"/>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752481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61F54A-F598-495E-B162-6A08959CB46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2BCF6A6-FEC5-4650-B0DD-524F07D14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370CAFA-F8E0-415F-BF00-91D4BED0A2E2}"/>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5" name="Espaço Reservado para Rodapé 4">
            <a:extLst>
              <a:ext uri="{FF2B5EF4-FFF2-40B4-BE49-F238E27FC236}">
                <a16:creationId xmlns:a16="http://schemas.microsoft.com/office/drawing/2014/main" id="{923D81F9-3390-4C3B-BE07-0BFCE5EA1E8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135D12-0AE9-4371-828E-B15D5191B44A}"/>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40126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3CB4E1-E472-440F-90A3-B4B6B13958A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E9E5178-D1BE-4352-ADD3-8EF572F1276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2C06725-7903-4AD7-8983-EBD84159B4A1}"/>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FEAF226-0F0C-4356-A03A-5C3E60496894}"/>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6" name="Espaço Reservado para Rodapé 5">
            <a:extLst>
              <a:ext uri="{FF2B5EF4-FFF2-40B4-BE49-F238E27FC236}">
                <a16:creationId xmlns:a16="http://schemas.microsoft.com/office/drawing/2014/main" id="{5397E5A9-A978-4259-848F-2F456654A24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0853176-8263-47E8-8F49-D56B66CBDDC2}"/>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100783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2ED11C-2C15-4B7C-8F52-933CB85A4BA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C7BD6AE4-CCAB-4B2D-B04B-A2B797E7C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F6B713A-4DED-4C76-AC7A-A099638C26D8}"/>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BF6CCB5-4F2F-4FFF-8F96-FB7187A4E9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F36428B-6623-4EF7-B2F5-76413790E1C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A430B427-21DF-420D-BB2A-75D9E9B1FA24}"/>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8" name="Espaço Reservado para Rodapé 7">
            <a:extLst>
              <a:ext uri="{FF2B5EF4-FFF2-40B4-BE49-F238E27FC236}">
                <a16:creationId xmlns:a16="http://schemas.microsoft.com/office/drawing/2014/main" id="{32D13415-F804-4F18-8C8C-8493AE8E9FC8}"/>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C70258E-AD6F-450E-B887-46058BEB1887}"/>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3647581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A4ABD-4BAF-4E71-BA41-1C9264E67E7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D149C36F-9221-4C7A-8D0B-1E8E959EC4CD}"/>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4" name="Espaço Reservado para Rodapé 3">
            <a:extLst>
              <a:ext uri="{FF2B5EF4-FFF2-40B4-BE49-F238E27FC236}">
                <a16:creationId xmlns:a16="http://schemas.microsoft.com/office/drawing/2014/main" id="{C23FF3CF-FA4A-4E0D-BD2D-DAD3ED4BEFCC}"/>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3438550-B6CD-469D-868E-88BD6B599E4F}"/>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116736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C4DEC1A-EE58-440A-835A-37E5D45D7201}"/>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3" name="Espaço Reservado para Rodapé 2">
            <a:extLst>
              <a:ext uri="{FF2B5EF4-FFF2-40B4-BE49-F238E27FC236}">
                <a16:creationId xmlns:a16="http://schemas.microsoft.com/office/drawing/2014/main" id="{C84E4684-9517-46B8-881C-D60E64782E7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9176D6A3-3058-4725-8502-A66ED06DC1E1}"/>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218637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286B6-42E2-4898-9E7D-9D34883DA85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CD552BCB-7DAF-4F19-9C94-FF64E70EAC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B636F86-E57A-4545-BFA3-79A98F3BD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151D4DC-AA8F-467A-8F88-C86AA15302B8}"/>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6" name="Espaço Reservado para Rodapé 5">
            <a:extLst>
              <a:ext uri="{FF2B5EF4-FFF2-40B4-BE49-F238E27FC236}">
                <a16:creationId xmlns:a16="http://schemas.microsoft.com/office/drawing/2014/main" id="{A71FBF37-0B92-4A4E-B02E-35D1FEAB8F9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AE0C276-5F6F-486C-8BBC-47CA1EDAC27C}"/>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388909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042F7E-67F7-40C6-8F73-B377837B8EA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F8533-1460-4598-A4F2-09C7CF935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F9B38C4-1E3C-4E44-BCBF-FA1F9C917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3DD9D26-9528-4777-9519-93830A8D723C}"/>
              </a:ext>
            </a:extLst>
          </p:cNvPr>
          <p:cNvSpPr>
            <a:spLocks noGrp="1"/>
          </p:cNvSpPr>
          <p:nvPr>
            <p:ph type="dt" sz="half" idx="10"/>
          </p:nvPr>
        </p:nvSpPr>
        <p:spPr/>
        <p:txBody>
          <a:bodyPr/>
          <a:lstStyle/>
          <a:p>
            <a:fld id="{D505D49C-E17F-481D-B14E-A28FEDB456BE}" type="datetimeFigureOut">
              <a:rPr lang="pt-BR" smtClean="0"/>
              <a:t>01/06/2020</a:t>
            </a:fld>
            <a:endParaRPr lang="pt-BR"/>
          </a:p>
        </p:txBody>
      </p:sp>
      <p:sp>
        <p:nvSpPr>
          <p:cNvPr id="6" name="Espaço Reservado para Rodapé 5">
            <a:extLst>
              <a:ext uri="{FF2B5EF4-FFF2-40B4-BE49-F238E27FC236}">
                <a16:creationId xmlns:a16="http://schemas.microsoft.com/office/drawing/2014/main" id="{55367186-2F9C-4E2A-A8A0-2CBF29886C9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1B70A9F-F8AC-4F2B-853F-209FF0A0FD5A}"/>
              </a:ext>
            </a:extLst>
          </p:cNvPr>
          <p:cNvSpPr>
            <a:spLocks noGrp="1"/>
          </p:cNvSpPr>
          <p:nvPr>
            <p:ph type="sldNum" sz="quarter" idx="12"/>
          </p:nvPr>
        </p:nvSpPr>
        <p:spPr/>
        <p:txBody>
          <a:bodyPr/>
          <a:lstStyle/>
          <a:p>
            <a:fld id="{AE15CA34-7AE1-442D-8C09-57C0D24F7B99}" type="slidenum">
              <a:rPr lang="pt-BR" smtClean="0"/>
              <a:t>‹nº›</a:t>
            </a:fld>
            <a:endParaRPr lang="pt-BR"/>
          </a:p>
        </p:txBody>
      </p:sp>
    </p:spTree>
    <p:extLst>
      <p:ext uri="{BB962C8B-B14F-4D97-AF65-F5344CB8AC3E}">
        <p14:creationId xmlns:p14="http://schemas.microsoft.com/office/powerpoint/2010/main" val="2309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04487B0-3FC0-448D-B7E3-7F51054D5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EC522E3-B0C8-45C2-9791-EC7DB6464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163541-636C-4B04-8AE9-5F17B5E3B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05D49C-E17F-481D-B14E-A28FEDB456BE}" type="datetimeFigureOut">
              <a:rPr lang="pt-BR" smtClean="0"/>
              <a:t>01/06/2020</a:t>
            </a:fld>
            <a:endParaRPr lang="pt-BR"/>
          </a:p>
        </p:txBody>
      </p:sp>
      <p:sp>
        <p:nvSpPr>
          <p:cNvPr id="5" name="Espaço Reservado para Rodapé 4">
            <a:extLst>
              <a:ext uri="{FF2B5EF4-FFF2-40B4-BE49-F238E27FC236}">
                <a16:creationId xmlns:a16="http://schemas.microsoft.com/office/drawing/2014/main" id="{0775480B-679F-4DA0-9E90-C6F95CF8F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F726A36-B09C-4FF3-84C4-0A5A17DC3C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5CA34-7AE1-442D-8C09-57C0D24F7B99}" type="slidenum">
              <a:rPr lang="pt-BR" smtClean="0"/>
              <a:t>‹nº›</a:t>
            </a:fld>
            <a:endParaRPr lang="pt-BR"/>
          </a:p>
        </p:txBody>
      </p:sp>
    </p:spTree>
    <p:extLst>
      <p:ext uri="{BB962C8B-B14F-4D97-AF65-F5344CB8AC3E}">
        <p14:creationId xmlns:p14="http://schemas.microsoft.com/office/powerpoint/2010/main" val="334487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rotWithShape="1">
          <a:blip r:embed="rId2">
            <a:extLst>
              <a:ext uri="{28A0092B-C50C-407E-A947-70E740481C1C}">
                <a14:useLocalDpi xmlns:a14="http://schemas.microsoft.com/office/drawing/2010/main" val="0"/>
              </a:ext>
            </a:extLst>
          </a:blip>
          <a:srcRect t="12527" r="9092" b="1735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F752BDE4-ADCB-493E-AA7D-C4BFB2B2BE50}"/>
              </a:ext>
            </a:extLst>
          </p:cNvPr>
          <p:cNvSpPr>
            <a:spLocks noGrp="1"/>
          </p:cNvSpPr>
          <p:nvPr>
            <p:ph type="ctrTitle"/>
          </p:nvPr>
        </p:nvSpPr>
        <p:spPr>
          <a:xfrm>
            <a:off x="477981" y="1122363"/>
            <a:ext cx="4023360" cy="3204134"/>
          </a:xfrm>
        </p:spPr>
        <p:txBody>
          <a:bodyPr anchor="b">
            <a:normAutofit/>
          </a:bodyPr>
          <a:lstStyle/>
          <a:p>
            <a:pPr algn="l"/>
            <a:r>
              <a:rPr lang="pt-BR" sz="4800" dirty="0" err="1">
                <a:latin typeface="Arial" panose="020B0604020202020204" pitchFamily="34" charset="0"/>
                <a:cs typeface="Arial" panose="020B0604020202020204" pitchFamily="34" charset="0"/>
              </a:rPr>
              <a:t>National</a:t>
            </a:r>
            <a:r>
              <a:rPr lang="pt-BR" sz="4800" dirty="0">
                <a:latin typeface="Arial" panose="020B0604020202020204" pitchFamily="34" charset="0"/>
                <a:cs typeface="Arial" panose="020B0604020202020204" pitchFamily="34" charset="0"/>
              </a:rPr>
              <a:t> Academy of Medicine </a:t>
            </a:r>
            <a:r>
              <a:rPr lang="pt-BR" sz="4800" dirty="0" err="1">
                <a:latin typeface="Arial" panose="020B0604020202020204" pitchFamily="34" charset="0"/>
                <a:cs typeface="Arial" panose="020B0604020202020204" pitchFamily="34" charset="0"/>
              </a:rPr>
              <a:t>Brazil</a:t>
            </a:r>
            <a:r>
              <a:rPr lang="pt-BR" sz="4800" dirty="0">
                <a:latin typeface="Arial" panose="020B0604020202020204" pitchFamily="34" charset="0"/>
                <a:cs typeface="Arial" panose="020B0604020202020204" pitchFamily="34" charset="0"/>
              </a:rPr>
              <a:t> </a:t>
            </a:r>
          </a:p>
        </p:txBody>
      </p:sp>
      <p:sp>
        <p:nvSpPr>
          <p:cNvPr id="3" name="Subtítulo 2">
            <a:extLst>
              <a:ext uri="{FF2B5EF4-FFF2-40B4-BE49-F238E27FC236}">
                <a16:creationId xmlns:a16="http://schemas.microsoft.com/office/drawing/2014/main" id="{6B87F8D6-E6A9-4E52-8EC6-A054DDC2BA23}"/>
              </a:ext>
            </a:extLst>
          </p:cNvPr>
          <p:cNvSpPr>
            <a:spLocks noGrp="1"/>
          </p:cNvSpPr>
          <p:nvPr>
            <p:ph type="subTitle" idx="1"/>
          </p:nvPr>
        </p:nvSpPr>
        <p:spPr>
          <a:xfrm>
            <a:off x="477980" y="4872922"/>
            <a:ext cx="4023359" cy="1208141"/>
          </a:xfrm>
        </p:spPr>
        <p:txBody>
          <a:bodyPr>
            <a:normAutofit/>
          </a:bodyPr>
          <a:lstStyle/>
          <a:p>
            <a:pPr algn="l"/>
            <a:endParaRPr lang="pt-BR" sz="1700"/>
          </a:p>
          <a:p>
            <a:pPr algn="l"/>
            <a:endParaRPr lang="pt-BR" sz="1700"/>
          </a:p>
          <a:p>
            <a:pPr algn="l"/>
            <a:r>
              <a:rPr lang="pt-BR" sz="1700"/>
              <a:t>COVID-19 response – actions and practices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4455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0" y="312363"/>
            <a:ext cx="1580019" cy="1620000"/>
          </a:xfrm>
          <a:prstGeom prst="rect">
            <a:avLst/>
          </a:prstGeom>
        </p:spPr>
      </p:pic>
      <p:sp>
        <p:nvSpPr>
          <p:cNvPr id="9" name="Título 1">
            <a:extLst>
              <a:ext uri="{FF2B5EF4-FFF2-40B4-BE49-F238E27FC236}">
                <a16:creationId xmlns:a16="http://schemas.microsoft.com/office/drawing/2014/main" id="{AC3AA98B-6B23-4961-AD14-7B7990270043}"/>
              </a:ext>
            </a:extLst>
          </p:cNvPr>
          <p:cNvSpPr txBox="1">
            <a:spLocks/>
          </p:cNvSpPr>
          <p:nvPr/>
        </p:nvSpPr>
        <p:spPr>
          <a:xfrm>
            <a:off x="2314009" y="177549"/>
            <a:ext cx="7969678"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a:t>“</a:t>
            </a:r>
            <a:r>
              <a:rPr lang="pt-BR" sz="4400" dirty="0" err="1"/>
              <a:t>Talking</a:t>
            </a:r>
            <a:r>
              <a:rPr lang="pt-BR" sz="4400" dirty="0"/>
              <a:t> </a:t>
            </a:r>
            <a:r>
              <a:rPr lang="pt-BR" sz="4400" dirty="0" err="1"/>
              <a:t>on</a:t>
            </a:r>
            <a:r>
              <a:rPr lang="pt-BR" sz="4400" dirty="0"/>
              <a:t> Mental Health”</a:t>
            </a:r>
          </a:p>
        </p:txBody>
      </p:sp>
      <p:sp>
        <p:nvSpPr>
          <p:cNvPr id="6" name="Espaço Reservado para Conteúdo 2">
            <a:extLst>
              <a:ext uri="{FF2B5EF4-FFF2-40B4-BE49-F238E27FC236}">
                <a16:creationId xmlns:a16="http://schemas.microsoft.com/office/drawing/2014/main" id="{671ABFBE-0F59-420D-A93A-BB9B4926C0BA}"/>
              </a:ext>
            </a:extLst>
          </p:cNvPr>
          <p:cNvSpPr txBox="1">
            <a:spLocks/>
          </p:cNvSpPr>
          <p:nvPr/>
        </p:nvSpPr>
        <p:spPr>
          <a:xfrm>
            <a:off x="838200" y="2399423"/>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US" dirty="0"/>
              <a:t>The National Academy of Medicine is also conducting programs aimed at providing support (especially on mental health) to Brazilian fellows based abroad during the pandemic.</a:t>
            </a:r>
          </a:p>
          <a:p>
            <a:pPr algn="just">
              <a:lnSpc>
                <a:spcPct val="150000"/>
              </a:lnSpc>
            </a:pPr>
            <a:r>
              <a:rPr lang="en-US" dirty="0"/>
              <a:t>The “</a:t>
            </a:r>
            <a:r>
              <a:rPr lang="en-US" dirty="0" err="1"/>
              <a:t>Conversando</a:t>
            </a:r>
            <a:r>
              <a:rPr lang="en-US" dirty="0"/>
              <a:t> </a:t>
            </a:r>
            <a:r>
              <a:rPr lang="en-US" dirty="0" err="1"/>
              <a:t>sobre</a:t>
            </a:r>
            <a:r>
              <a:rPr lang="en-US" dirty="0"/>
              <a:t> </a:t>
            </a:r>
            <a:r>
              <a:rPr lang="en-US" dirty="0" err="1"/>
              <a:t>Saúde</a:t>
            </a:r>
            <a:r>
              <a:rPr lang="en-US" dirty="0"/>
              <a:t> Mental” (“talking on mental health”) initiative is conducted with the Lemann Foundation and is currently providing support to over 40 fellows </a:t>
            </a:r>
            <a:r>
              <a:rPr lang="en-US" dirty="0" err="1"/>
              <a:t>mpstly</a:t>
            </a:r>
            <a:r>
              <a:rPr lang="en-US" dirty="0"/>
              <a:t> in Brazil, US and Europe.</a:t>
            </a:r>
            <a:endParaRPr lang="pt-BR" dirty="0"/>
          </a:p>
        </p:txBody>
      </p:sp>
    </p:spTree>
    <p:extLst>
      <p:ext uri="{BB962C8B-B14F-4D97-AF65-F5344CB8AC3E}">
        <p14:creationId xmlns:p14="http://schemas.microsoft.com/office/powerpoint/2010/main" val="3744618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52BDE4-ADCB-493E-AA7D-C4BFB2B2BE50}"/>
              </a:ext>
            </a:extLst>
          </p:cNvPr>
          <p:cNvSpPr>
            <a:spLocks noGrp="1"/>
          </p:cNvSpPr>
          <p:nvPr>
            <p:ph type="ctrTitle"/>
          </p:nvPr>
        </p:nvSpPr>
        <p:spPr>
          <a:xfrm>
            <a:off x="1140047" y="1581809"/>
            <a:ext cx="10021790" cy="2387600"/>
          </a:xfrm>
        </p:spPr>
        <p:txBody>
          <a:bodyPr>
            <a:normAutofit/>
          </a:bodyPr>
          <a:lstStyle/>
          <a:p>
            <a:r>
              <a:rPr lang="pt-BR" sz="5400" dirty="0" err="1">
                <a:latin typeface="Arial" panose="020B0604020202020204" pitchFamily="34" charset="0"/>
                <a:cs typeface="Arial" panose="020B0604020202020204" pitchFamily="34" charset="0"/>
              </a:rPr>
              <a:t>National</a:t>
            </a:r>
            <a:r>
              <a:rPr lang="pt-BR" sz="5400" dirty="0">
                <a:latin typeface="Arial" panose="020B0604020202020204" pitchFamily="34" charset="0"/>
                <a:cs typeface="Arial" panose="020B0604020202020204" pitchFamily="34" charset="0"/>
              </a:rPr>
              <a:t> Academy of Medicine </a:t>
            </a:r>
            <a:r>
              <a:rPr lang="pt-BR" sz="5400" dirty="0" err="1">
                <a:latin typeface="Arial" panose="020B0604020202020204" pitchFamily="34" charset="0"/>
                <a:cs typeface="Arial" panose="020B0604020202020204" pitchFamily="34" charset="0"/>
              </a:rPr>
              <a:t>Brazil</a:t>
            </a:r>
            <a:r>
              <a:rPr lang="pt-BR" sz="5400" dirty="0">
                <a:latin typeface="Arial" panose="020B0604020202020204" pitchFamily="34" charset="0"/>
                <a:cs typeface="Arial" panose="020B0604020202020204" pitchFamily="34" charset="0"/>
              </a:rPr>
              <a:t> </a:t>
            </a:r>
          </a:p>
        </p:txBody>
      </p:sp>
      <p:sp>
        <p:nvSpPr>
          <p:cNvPr id="3" name="Subtítulo 2">
            <a:extLst>
              <a:ext uri="{FF2B5EF4-FFF2-40B4-BE49-F238E27FC236}">
                <a16:creationId xmlns:a16="http://schemas.microsoft.com/office/drawing/2014/main" id="{6B87F8D6-E6A9-4E52-8EC6-A054DDC2BA23}"/>
              </a:ext>
            </a:extLst>
          </p:cNvPr>
          <p:cNvSpPr>
            <a:spLocks noGrp="1"/>
          </p:cNvSpPr>
          <p:nvPr>
            <p:ph type="subTitle" idx="1"/>
          </p:nvPr>
        </p:nvSpPr>
        <p:spPr>
          <a:xfrm>
            <a:off x="1523999" y="4291910"/>
            <a:ext cx="9144000" cy="1655762"/>
          </a:xfrm>
        </p:spPr>
        <p:txBody>
          <a:bodyPr>
            <a:normAutofit fontScale="77500" lnSpcReduction="20000"/>
          </a:bodyPr>
          <a:lstStyle/>
          <a:p>
            <a:r>
              <a:rPr lang="pt-BR" dirty="0"/>
              <a:t>COVID-19 response – </a:t>
            </a:r>
            <a:r>
              <a:rPr lang="pt-BR" dirty="0" err="1"/>
              <a:t>actions</a:t>
            </a:r>
            <a:r>
              <a:rPr lang="pt-BR" dirty="0"/>
              <a:t> and </a:t>
            </a:r>
            <a:r>
              <a:rPr lang="pt-BR" dirty="0" err="1"/>
              <a:t>practices</a:t>
            </a:r>
            <a:endParaRPr lang="pt-BR" dirty="0"/>
          </a:p>
          <a:p>
            <a:endParaRPr lang="pt-BR" dirty="0"/>
          </a:p>
          <a:p>
            <a:r>
              <a:rPr lang="pt-BR" dirty="0"/>
              <a:t>Prepare for </a:t>
            </a:r>
            <a:r>
              <a:rPr lang="pt-BR" dirty="0" err="1"/>
              <a:t>the</a:t>
            </a:r>
            <a:r>
              <a:rPr lang="pt-BR" dirty="0"/>
              <a:t> </a:t>
            </a:r>
            <a:r>
              <a:rPr lang="pt-BR" dirty="0" err="1"/>
              <a:t>worse</a:t>
            </a:r>
            <a:endParaRPr lang="pt-BR" dirty="0"/>
          </a:p>
          <a:p>
            <a:r>
              <a:rPr lang="pt-BR" dirty="0" err="1"/>
              <a:t>Aiming</a:t>
            </a:r>
            <a:r>
              <a:rPr lang="pt-BR" dirty="0"/>
              <a:t> for </a:t>
            </a:r>
            <a:r>
              <a:rPr lang="pt-BR" dirty="0" err="1"/>
              <a:t>the</a:t>
            </a:r>
            <a:r>
              <a:rPr lang="pt-BR" dirty="0"/>
              <a:t> </a:t>
            </a:r>
            <a:r>
              <a:rPr lang="pt-BR" dirty="0" err="1"/>
              <a:t>better</a:t>
            </a:r>
            <a:endParaRPr lang="pt-BR" dirty="0"/>
          </a:p>
          <a:p>
            <a:r>
              <a:rPr lang="pt-BR" dirty="0" err="1"/>
              <a:t>Together</a:t>
            </a:r>
            <a:r>
              <a:rPr lang="pt-BR" dirty="0"/>
              <a:t> </a:t>
            </a:r>
            <a:r>
              <a:rPr lang="pt-BR" dirty="0" err="1"/>
              <a:t>with</a:t>
            </a:r>
            <a:r>
              <a:rPr lang="pt-BR" dirty="0"/>
              <a:t> </a:t>
            </a:r>
            <a:r>
              <a:rPr lang="pt-BR" dirty="0" err="1"/>
              <a:t>Solidarity</a:t>
            </a:r>
            <a:r>
              <a:rPr lang="pt-BR" dirty="0"/>
              <a:t> and </a:t>
            </a:r>
            <a:r>
              <a:rPr lang="pt-BR" dirty="0" err="1"/>
              <a:t>looking</a:t>
            </a:r>
            <a:r>
              <a:rPr lang="pt-BR" dirty="0"/>
              <a:t> for </a:t>
            </a:r>
            <a:r>
              <a:rPr lang="pt-BR" dirty="0" err="1"/>
              <a:t>Equality</a:t>
            </a:r>
            <a:endParaRPr lang="pt-BR" dirty="0"/>
          </a:p>
          <a:p>
            <a:endParaRPr lang="pt-BR" dirty="0"/>
          </a:p>
        </p:txBody>
      </p:sp>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0" y="312363"/>
            <a:ext cx="1580019" cy="1620000"/>
          </a:xfrm>
          <a:prstGeom prst="rect">
            <a:avLst/>
          </a:prstGeom>
        </p:spPr>
      </p:pic>
    </p:spTree>
    <p:extLst>
      <p:ext uri="{BB962C8B-B14F-4D97-AF65-F5344CB8AC3E}">
        <p14:creationId xmlns:p14="http://schemas.microsoft.com/office/powerpoint/2010/main" val="22914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Uma imagem contendo comida&#10;&#10;Descrição gerada automaticamente">
            <a:extLst>
              <a:ext uri="{FF2B5EF4-FFF2-40B4-BE49-F238E27FC236}">
                <a16:creationId xmlns:a16="http://schemas.microsoft.com/office/drawing/2014/main" id="{0DFCA54E-F1CD-481C-AAEF-784BECA9D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621" y="0"/>
            <a:ext cx="6688757" cy="6858000"/>
          </a:xfrm>
          <a:prstGeom prst="rect">
            <a:avLst/>
          </a:prstGeom>
        </p:spPr>
      </p:pic>
    </p:spTree>
    <p:extLst>
      <p:ext uri="{BB962C8B-B14F-4D97-AF65-F5344CB8AC3E}">
        <p14:creationId xmlns:p14="http://schemas.microsoft.com/office/powerpoint/2010/main" val="419181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0" y="312363"/>
            <a:ext cx="1580019" cy="1620000"/>
          </a:xfrm>
          <a:prstGeom prst="rect">
            <a:avLst/>
          </a:prstGeom>
        </p:spPr>
      </p:pic>
      <p:sp>
        <p:nvSpPr>
          <p:cNvPr id="9" name="Título 1">
            <a:extLst>
              <a:ext uri="{FF2B5EF4-FFF2-40B4-BE49-F238E27FC236}">
                <a16:creationId xmlns:a16="http://schemas.microsoft.com/office/drawing/2014/main" id="{AC3AA98B-6B23-4961-AD14-7B7990270043}"/>
              </a:ext>
            </a:extLst>
          </p:cNvPr>
          <p:cNvSpPr txBox="1">
            <a:spLocks/>
          </p:cNvSpPr>
          <p:nvPr/>
        </p:nvSpPr>
        <p:spPr>
          <a:xfrm>
            <a:off x="646194" y="153336"/>
            <a:ext cx="1069119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a:t>Overview</a:t>
            </a:r>
          </a:p>
        </p:txBody>
      </p:sp>
      <p:sp>
        <p:nvSpPr>
          <p:cNvPr id="10" name="Espaço Reservado para Conteúdo 2">
            <a:extLst>
              <a:ext uri="{FF2B5EF4-FFF2-40B4-BE49-F238E27FC236}">
                <a16:creationId xmlns:a16="http://schemas.microsoft.com/office/drawing/2014/main" id="{12FFD93C-8E99-4CEE-82DD-D04C3BADAB67}"/>
              </a:ext>
            </a:extLst>
          </p:cNvPr>
          <p:cNvSpPr txBox="1">
            <a:spLocks/>
          </p:cNvSpPr>
          <p:nvPr/>
        </p:nvSpPr>
        <p:spPr>
          <a:xfrm>
            <a:off x="838200" y="2632666"/>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50000"/>
              </a:lnSpc>
              <a:buFont typeface="Arial" panose="020B0604020202020204" pitchFamily="34" charset="0"/>
              <a:buChar char="•"/>
            </a:pPr>
            <a:r>
              <a:rPr lang="en-US" dirty="0"/>
              <a:t>1829.</a:t>
            </a:r>
            <a:endParaRPr lang="pt-BR" dirty="0"/>
          </a:p>
          <a:p>
            <a:pPr marL="342900" indent="-342900" algn="just">
              <a:lnSpc>
                <a:spcPct val="150000"/>
              </a:lnSpc>
              <a:buFont typeface="Arial" panose="020B0604020202020204" pitchFamily="34" charset="0"/>
              <a:buChar char="•"/>
            </a:pPr>
            <a:r>
              <a:rPr lang="en-US" dirty="0"/>
              <a:t>100 academicians, all physicians: 40 in clinical medicine, 40 in surgery and 20 in applied sciences.</a:t>
            </a:r>
            <a:endParaRPr lang="pt-BR" dirty="0"/>
          </a:p>
          <a:p>
            <a:pPr marL="342900" indent="-342900" algn="just">
              <a:lnSpc>
                <a:spcPct val="150000"/>
              </a:lnSpc>
              <a:buFont typeface="Arial" panose="020B0604020202020204" pitchFamily="34" charset="0"/>
              <a:buChar char="•"/>
            </a:pPr>
            <a:r>
              <a:rPr lang="en-US" dirty="0"/>
              <a:t>Traditional role on education, lobbying and advising the federal government as well as the states government officers.</a:t>
            </a:r>
            <a:endParaRPr lang="pt-BR" dirty="0"/>
          </a:p>
          <a:p>
            <a:pPr algn="just">
              <a:lnSpc>
                <a:spcPct val="150000"/>
              </a:lnSpc>
            </a:pPr>
            <a:endParaRPr lang="pt-BR" dirty="0"/>
          </a:p>
        </p:txBody>
      </p:sp>
    </p:spTree>
    <p:extLst>
      <p:ext uri="{BB962C8B-B14F-4D97-AF65-F5344CB8AC3E}">
        <p14:creationId xmlns:p14="http://schemas.microsoft.com/office/powerpoint/2010/main" val="137666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0" y="312363"/>
            <a:ext cx="1580019" cy="1620000"/>
          </a:xfrm>
          <a:prstGeom prst="rect">
            <a:avLst/>
          </a:prstGeom>
        </p:spPr>
      </p:pic>
      <p:sp>
        <p:nvSpPr>
          <p:cNvPr id="9" name="Título 1">
            <a:extLst>
              <a:ext uri="{FF2B5EF4-FFF2-40B4-BE49-F238E27FC236}">
                <a16:creationId xmlns:a16="http://schemas.microsoft.com/office/drawing/2014/main" id="{AC3AA98B-6B23-4961-AD14-7B7990270043}"/>
              </a:ext>
            </a:extLst>
          </p:cNvPr>
          <p:cNvSpPr txBox="1">
            <a:spLocks/>
          </p:cNvSpPr>
          <p:nvPr/>
        </p:nvSpPr>
        <p:spPr>
          <a:xfrm>
            <a:off x="646194" y="153336"/>
            <a:ext cx="1069119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a:t> </a:t>
            </a:r>
          </a:p>
        </p:txBody>
      </p:sp>
      <p:sp>
        <p:nvSpPr>
          <p:cNvPr id="10" name="Espaço Reservado para Conteúdo 2">
            <a:extLst>
              <a:ext uri="{FF2B5EF4-FFF2-40B4-BE49-F238E27FC236}">
                <a16:creationId xmlns:a16="http://schemas.microsoft.com/office/drawing/2014/main" id="{12FFD93C-8E99-4CEE-82DD-D04C3BADAB67}"/>
              </a:ext>
            </a:extLst>
          </p:cNvPr>
          <p:cNvSpPr txBox="1">
            <a:spLocks/>
          </p:cNvSpPr>
          <p:nvPr/>
        </p:nvSpPr>
        <p:spPr>
          <a:xfrm>
            <a:off x="875154" y="1738538"/>
            <a:ext cx="10478645" cy="435461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en-US" dirty="0"/>
              <a:t>Understanding the role of </a:t>
            </a:r>
            <a:r>
              <a:rPr lang="en-US" b="1" dirty="0"/>
              <a:t>merit-based Academies</a:t>
            </a:r>
            <a:r>
              <a:rPr lang="en-US" dirty="0"/>
              <a:t> the ANM chose to maintain its activities - with </a:t>
            </a:r>
            <a:r>
              <a:rPr lang="en-US" i="1" dirty="0"/>
              <a:t>home-office staff</a:t>
            </a:r>
            <a:r>
              <a:rPr lang="en-US" dirty="0"/>
              <a:t> and the traditional Thursday afternoon evening sessions held though zoom with a weekly audience of 150  to 250 building the </a:t>
            </a:r>
            <a:r>
              <a:rPr lang="en-US" i="1" dirty="0"/>
              <a:t>NAM’s Web Hall</a:t>
            </a:r>
            <a:r>
              <a:rPr lang="en-US" dirty="0"/>
              <a:t>.</a:t>
            </a:r>
          </a:p>
          <a:p>
            <a:pPr algn="just">
              <a:lnSpc>
                <a:spcPct val="150000"/>
              </a:lnSpc>
            </a:pPr>
            <a:r>
              <a:rPr lang="en-US" dirty="0"/>
              <a:t>- science based medicine available to society and the different aspects of the COVID-19 pandemic such as: basic and clinical aspects, epidemiology, the use of new technologies available to physicians as well as the </a:t>
            </a:r>
            <a:r>
              <a:rPr lang="en-US" b="1" dirty="0"/>
              <a:t>press and key opinion leaders, also outside Medicine</a:t>
            </a:r>
            <a:r>
              <a:rPr lang="en-US" dirty="0"/>
              <a:t>.</a:t>
            </a:r>
          </a:p>
          <a:p>
            <a:pPr algn="just">
              <a:lnSpc>
                <a:spcPct val="150000"/>
              </a:lnSpc>
            </a:pPr>
            <a:r>
              <a:rPr lang="en-US" dirty="0"/>
              <a:t>Recently has also started to discuss the post peak COVID practice of Medicine and interactions with other diseases (such as cancer).</a:t>
            </a:r>
            <a:endParaRPr lang="pt-BR" dirty="0"/>
          </a:p>
        </p:txBody>
      </p:sp>
    </p:spTree>
    <p:extLst>
      <p:ext uri="{BB962C8B-B14F-4D97-AF65-F5344CB8AC3E}">
        <p14:creationId xmlns:p14="http://schemas.microsoft.com/office/powerpoint/2010/main" val="219387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0" y="312363"/>
            <a:ext cx="1580019" cy="1620000"/>
          </a:xfrm>
          <a:prstGeom prst="rect">
            <a:avLst/>
          </a:prstGeom>
        </p:spPr>
      </p:pic>
      <p:sp>
        <p:nvSpPr>
          <p:cNvPr id="9" name="Título 1">
            <a:extLst>
              <a:ext uri="{FF2B5EF4-FFF2-40B4-BE49-F238E27FC236}">
                <a16:creationId xmlns:a16="http://schemas.microsoft.com/office/drawing/2014/main" id="{AC3AA98B-6B23-4961-AD14-7B7990270043}"/>
              </a:ext>
            </a:extLst>
          </p:cNvPr>
          <p:cNvSpPr txBox="1">
            <a:spLocks/>
          </p:cNvSpPr>
          <p:nvPr/>
        </p:nvSpPr>
        <p:spPr>
          <a:xfrm>
            <a:off x="750404" y="140085"/>
            <a:ext cx="1069119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err="1"/>
              <a:t>Scientific</a:t>
            </a:r>
            <a:r>
              <a:rPr lang="pt-BR" sz="4400" dirty="0"/>
              <a:t> “lobby”</a:t>
            </a:r>
          </a:p>
        </p:txBody>
      </p:sp>
      <p:sp>
        <p:nvSpPr>
          <p:cNvPr id="10" name="Espaço Reservado para Conteúdo 2">
            <a:extLst>
              <a:ext uri="{FF2B5EF4-FFF2-40B4-BE49-F238E27FC236}">
                <a16:creationId xmlns:a16="http://schemas.microsoft.com/office/drawing/2014/main" id="{12FFD93C-8E99-4CEE-82DD-D04C3BADAB67}"/>
              </a:ext>
            </a:extLst>
          </p:cNvPr>
          <p:cNvSpPr txBox="1">
            <a:spLocks/>
          </p:cNvSpPr>
          <p:nvPr/>
        </p:nvSpPr>
        <p:spPr>
          <a:xfrm>
            <a:off x="733990" y="360007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pt-BR" dirty="0"/>
          </a:p>
        </p:txBody>
      </p:sp>
      <p:sp>
        <p:nvSpPr>
          <p:cNvPr id="6" name="Espaço Reservado para Conteúdo 2">
            <a:extLst>
              <a:ext uri="{FF2B5EF4-FFF2-40B4-BE49-F238E27FC236}">
                <a16:creationId xmlns:a16="http://schemas.microsoft.com/office/drawing/2014/main" id="{39A7D86F-E0FE-4DD2-BF63-671FDCE2FF9B}"/>
              </a:ext>
            </a:extLst>
          </p:cNvPr>
          <p:cNvSpPr txBox="1">
            <a:spLocks/>
          </p:cNvSpPr>
          <p:nvPr/>
        </p:nvSpPr>
        <p:spPr>
          <a:xfrm>
            <a:off x="838199" y="2104641"/>
            <a:ext cx="10515600"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000" dirty="0"/>
              <a:t>Given the complex political scenario in Brazil, the National Academy of Medicine is strongly supporting and practicing scientific lobby,  including articulation with key opinion leaders and the issuing of statements and letters to the society and authorities of Federal and State levels.</a:t>
            </a:r>
          </a:p>
          <a:p>
            <a:pPr algn="l">
              <a:lnSpc>
                <a:spcPct val="150000"/>
              </a:lnSpc>
            </a:pPr>
            <a:r>
              <a:rPr lang="en-US" sz="2000" dirty="0"/>
              <a:t>On this matter, NAM has been permanently interacting with other scientific institutions such as the </a:t>
            </a:r>
            <a:r>
              <a:rPr lang="en-US" sz="2000" b="1" dirty="0"/>
              <a:t>Brazilian Academy of Sciences</a:t>
            </a:r>
            <a:r>
              <a:rPr lang="en-US" sz="2000" dirty="0"/>
              <a:t>, Brazilian Medical Association and Brazilian Academy of Pharmaceutical Sciences. Common Documents, </a:t>
            </a:r>
            <a:r>
              <a:rPr lang="pt-BR" sz="2000" dirty="0" err="1"/>
              <a:t>Statements</a:t>
            </a:r>
            <a:r>
              <a:rPr lang="pt-BR" sz="2000" dirty="0"/>
              <a:t> </a:t>
            </a:r>
            <a:r>
              <a:rPr lang="pt-BR" sz="2000" dirty="0" err="1"/>
              <a:t>etc</a:t>
            </a:r>
            <a:endParaRPr lang="pt-BR" sz="2000" dirty="0"/>
          </a:p>
          <a:p>
            <a:pPr algn="l">
              <a:lnSpc>
                <a:spcPct val="150000"/>
              </a:lnSpc>
            </a:pPr>
            <a:r>
              <a:rPr lang="pt-BR" dirty="0" err="1"/>
              <a:t>Journalists</a:t>
            </a:r>
            <a:r>
              <a:rPr lang="pt-BR" dirty="0"/>
              <a:t> </a:t>
            </a:r>
            <a:r>
              <a:rPr lang="pt-BR" dirty="0" err="1"/>
              <a:t>also</a:t>
            </a:r>
            <a:r>
              <a:rPr lang="pt-BR" dirty="0"/>
              <a:t> </a:t>
            </a:r>
            <a:r>
              <a:rPr lang="pt-BR" dirty="0" err="1"/>
              <a:t>part</a:t>
            </a:r>
            <a:r>
              <a:rPr lang="pt-BR" dirty="0"/>
              <a:t> of ANM </a:t>
            </a:r>
            <a:r>
              <a:rPr lang="pt-BR" dirty="0" err="1"/>
              <a:t>programs</a:t>
            </a:r>
            <a:r>
              <a:rPr lang="pt-BR" dirty="0"/>
              <a:t>.</a:t>
            </a:r>
          </a:p>
          <a:p>
            <a:pPr algn="l">
              <a:lnSpc>
                <a:spcPct val="150000"/>
              </a:lnSpc>
            </a:pPr>
            <a:r>
              <a:rPr lang="pt-BR" dirty="0" err="1"/>
              <a:t>Academicians</a:t>
            </a:r>
            <a:r>
              <a:rPr lang="pt-BR" dirty="0"/>
              <a:t> </a:t>
            </a:r>
            <a:r>
              <a:rPr lang="pt-BR" dirty="0" err="1"/>
              <a:t>have</a:t>
            </a:r>
            <a:r>
              <a:rPr lang="pt-BR" dirty="0"/>
              <a:t> </a:t>
            </a:r>
            <a:r>
              <a:rPr lang="pt-BR" dirty="0" err="1"/>
              <a:t>published</a:t>
            </a:r>
            <a:r>
              <a:rPr lang="pt-BR" dirty="0"/>
              <a:t> more </a:t>
            </a:r>
            <a:r>
              <a:rPr lang="pt-BR" dirty="0" err="1"/>
              <a:t>than</a:t>
            </a:r>
            <a:r>
              <a:rPr lang="pt-BR" dirty="0"/>
              <a:t>  50 </a:t>
            </a:r>
            <a:r>
              <a:rPr lang="pt-BR" dirty="0" err="1"/>
              <a:t>articles</a:t>
            </a:r>
            <a:r>
              <a:rPr lang="pt-BR" dirty="0"/>
              <a:t> in </a:t>
            </a:r>
            <a:r>
              <a:rPr lang="pt-BR" dirty="0" err="1"/>
              <a:t>the</a:t>
            </a:r>
            <a:r>
              <a:rPr lang="pt-BR" dirty="0"/>
              <a:t> </a:t>
            </a:r>
            <a:r>
              <a:rPr lang="pt-BR" dirty="0" err="1"/>
              <a:t>most</a:t>
            </a:r>
            <a:r>
              <a:rPr lang="pt-BR" dirty="0"/>
              <a:t> importante </a:t>
            </a:r>
            <a:r>
              <a:rPr lang="pt-BR" dirty="0" err="1"/>
              <a:t>Brazilian</a:t>
            </a:r>
            <a:r>
              <a:rPr lang="pt-BR" dirty="0"/>
              <a:t> </a:t>
            </a:r>
            <a:r>
              <a:rPr lang="pt-BR" dirty="0" err="1"/>
              <a:t>newspapers</a:t>
            </a:r>
            <a:r>
              <a:rPr lang="pt-BR" dirty="0"/>
              <a:t> </a:t>
            </a:r>
          </a:p>
          <a:p>
            <a:pPr algn="just">
              <a:lnSpc>
                <a:spcPct val="150000"/>
              </a:lnSpc>
            </a:pPr>
            <a:endParaRPr lang="pt-BR" dirty="0"/>
          </a:p>
        </p:txBody>
      </p:sp>
    </p:spTree>
    <p:extLst>
      <p:ext uri="{BB962C8B-B14F-4D97-AF65-F5344CB8AC3E}">
        <p14:creationId xmlns:p14="http://schemas.microsoft.com/office/powerpoint/2010/main" val="268257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0" y="312363"/>
            <a:ext cx="1580019" cy="1620000"/>
          </a:xfrm>
          <a:prstGeom prst="rect">
            <a:avLst/>
          </a:prstGeom>
        </p:spPr>
      </p:pic>
      <p:sp>
        <p:nvSpPr>
          <p:cNvPr id="9" name="Título 1">
            <a:extLst>
              <a:ext uri="{FF2B5EF4-FFF2-40B4-BE49-F238E27FC236}">
                <a16:creationId xmlns:a16="http://schemas.microsoft.com/office/drawing/2014/main" id="{AC3AA98B-6B23-4961-AD14-7B7990270043}"/>
              </a:ext>
            </a:extLst>
          </p:cNvPr>
          <p:cNvSpPr txBox="1">
            <a:spLocks/>
          </p:cNvSpPr>
          <p:nvPr/>
        </p:nvSpPr>
        <p:spPr>
          <a:xfrm>
            <a:off x="2314009" y="606800"/>
            <a:ext cx="7969678"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err="1"/>
              <a:t>Efforts</a:t>
            </a:r>
            <a:r>
              <a:rPr lang="pt-BR" sz="4400" dirty="0"/>
              <a:t> </a:t>
            </a:r>
            <a:r>
              <a:rPr lang="pt-BR" sz="4400" dirty="0" err="1"/>
              <a:t>to</a:t>
            </a:r>
            <a:r>
              <a:rPr lang="pt-BR" sz="4400" dirty="0"/>
              <a:t> cope </a:t>
            </a:r>
            <a:r>
              <a:rPr lang="pt-BR" sz="4400" dirty="0" err="1"/>
              <a:t>with</a:t>
            </a:r>
            <a:r>
              <a:rPr lang="pt-BR" sz="4400" dirty="0"/>
              <a:t> COVID-19 – Joint Meetings</a:t>
            </a:r>
          </a:p>
        </p:txBody>
      </p:sp>
      <p:sp>
        <p:nvSpPr>
          <p:cNvPr id="6" name="Espaço Reservado para Conteúdo 2">
            <a:extLst>
              <a:ext uri="{FF2B5EF4-FFF2-40B4-BE49-F238E27FC236}">
                <a16:creationId xmlns:a16="http://schemas.microsoft.com/office/drawing/2014/main" id="{671ABFBE-0F59-420D-A93A-BB9B4926C0BA}"/>
              </a:ext>
            </a:extLst>
          </p:cNvPr>
          <p:cNvSpPr txBox="1">
            <a:spLocks/>
          </p:cNvSpPr>
          <p:nvPr/>
        </p:nvSpPr>
        <p:spPr>
          <a:xfrm>
            <a:off x="838200" y="2399423"/>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t>Starting last April  </a:t>
            </a:r>
          </a:p>
          <a:p>
            <a:pPr algn="just"/>
            <a:r>
              <a:rPr lang="en-US" dirty="0"/>
              <a:t>	joint meetings with experts with different  Academies of Medicine:</a:t>
            </a:r>
          </a:p>
          <a:p>
            <a:pPr algn="just"/>
            <a:endParaRPr lang="en-US" sz="900" dirty="0"/>
          </a:p>
          <a:p>
            <a:pPr marL="342900" indent="-342900" algn="just">
              <a:buFont typeface="Arial" panose="020B0604020202020204" pitchFamily="34" charset="0"/>
              <a:buChar char="•"/>
            </a:pPr>
            <a:r>
              <a:rPr lang="en-US" dirty="0"/>
              <a:t>Portugal;</a:t>
            </a:r>
          </a:p>
          <a:p>
            <a:pPr marL="342900" indent="-342900" algn="just">
              <a:buFont typeface="Arial" panose="020B0604020202020204" pitchFamily="34" charset="0"/>
              <a:buChar char="•"/>
            </a:pPr>
            <a:r>
              <a:rPr lang="en-US" dirty="0"/>
              <a:t>United Kingdom; (other </a:t>
            </a:r>
            <a:r>
              <a:rPr lang="en-US" dirty="0" err="1"/>
              <a:t>beung</a:t>
            </a:r>
            <a:r>
              <a:rPr lang="en-US" dirty="0"/>
              <a:t> developed in June)</a:t>
            </a:r>
          </a:p>
          <a:p>
            <a:pPr marL="342900" indent="-342900" algn="just">
              <a:buFont typeface="Arial" panose="020B0604020202020204" pitchFamily="34" charset="0"/>
              <a:buChar char="•"/>
            </a:pPr>
            <a:r>
              <a:rPr lang="en-US" dirty="0"/>
              <a:t>France;</a:t>
            </a:r>
          </a:p>
          <a:p>
            <a:pPr marL="342900" indent="-342900" algn="just">
              <a:buFont typeface="Arial" panose="020B0604020202020204" pitchFamily="34" charset="0"/>
              <a:buChar char="•"/>
            </a:pPr>
            <a:r>
              <a:rPr lang="pt-BR" dirty="0"/>
              <a:t>China;</a:t>
            </a:r>
          </a:p>
          <a:p>
            <a:pPr marL="342900" indent="-342900" algn="just">
              <a:buFont typeface="Arial" panose="020B0604020202020204" pitchFamily="34" charset="0"/>
              <a:buChar char="•"/>
            </a:pPr>
            <a:r>
              <a:rPr lang="en-US" dirty="0"/>
              <a:t>Latin American Association of National Academies of Medicine, Spain and Portugal</a:t>
            </a:r>
            <a:endParaRPr lang="pt-BR" dirty="0"/>
          </a:p>
        </p:txBody>
      </p:sp>
    </p:spTree>
    <p:extLst>
      <p:ext uri="{BB962C8B-B14F-4D97-AF65-F5344CB8AC3E}">
        <p14:creationId xmlns:p14="http://schemas.microsoft.com/office/powerpoint/2010/main" val="387454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3F9E0DD1-D84B-48AA-91E4-D3077C24D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53" y="477000"/>
            <a:ext cx="4720673" cy="5904000"/>
          </a:xfrm>
          <a:prstGeom prst="rect">
            <a:avLst/>
          </a:prstGeom>
        </p:spPr>
      </p:pic>
      <p:pic>
        <p:nvPicPr>
          <p:cNvPr id="12" name="Imagem 11">
            <a:extLst>
              <a:ext uri="{FF2B5EF4-FFF2-40B4-BE49-F238E27FC236}">
                <a16:creationId xmlns:a16="http://schemas.microsoft.com/office/drawing/2014/main" id="{4EB51112-B41B-4350-9DFA-90AFDF949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276" y="477000"/>
            <a:ext cx="4723200" cy="5904000"/>
          </a:xfrm>
          <a:prstGeom prst="rect">
            <a:avLst/>
          </a:prstGeom>
        </p:spPr>
      </p:pic>
    </p:spTree>
    <p:extLst>
      <p:ext uri="{BB962C8B-B14F-4D97-AF65-F5344CB8AC3E}">
        <p14:creationId xmlns:p14="http://schemas.microsoft.com/office/powerpoint/2010/main" val="335250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C61927E-161B-4876-9104-E622625EF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77000"/>
            <a:ext cx="4723200" cy="5904000"/>
          </a:xfrm>
          <a:prstGeom prst="rect">
            <a:avLst/>
          </a:prstGeom>
        </p:spPr>
      </p:pic>
      <p:pic>
        <p:nvPicPr>
          <p:cNvPr id="6" name="Imagem 5">
            <a:extLst>
              <a:ext uri="{FF2B5EF4-FFF2-40B4-BE49-F238E27FC236}">
                <a16:creationId xmlns:a16="http://schemas.microsoft.com/office/drawing/2014/main" id="{66B7361A-781B-4FF1-A116-39051E47A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400" y="477000"/>
            <a:ext cx="4723200" cy="5904000"/>
          </a:xfrm>
          <a:prstGeom prst="rect">
            <a:avLst/>
          </a:prstGeom>
        </p:spPr>
      </p:pic>
    </p:spTree>
    <p:extLst>
      <p:ext uri="{BB962C8B-B14F-4D97-AF65-F5344CB8AC3E}">
        <p14:creationId xmlns:p14="http://schemas.microsoft.com/office/powerpoint/2010/main" val="292697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6CFB12E-8087-45F2-B82D-C587A42022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99219" cy="3949148"/>
          </a:xfrm>
          <a:prstGeom prst="rect">
            <a:avLst/>
          </a:prstGeom>
        </p:spPr>
      </p:pic>
      <p:pic>
        <p:nvPicPr>
          <p:cNvPr id="6" name="Imagem 5">
            <a:extLst>
              <a:ext uri="{FF2B5EF4-FFF2-40B4-BE49-F238E27FC236}">
                <a16:creationId xmlns:a16="http://schemas.microsoft.com/office/drawing/2014/main" id="{C1E03AA1-3439-41B7-A3A6-15FCB3A8CC07}"/>
              </a:ext>
            </a:extLst>
          </p:cNvPr>
          <p:cNvPicPr>
            <a:picLocks noChangeAspect="1"/>
          </p:cNvPicPr>
          <p:nvPr/>
        </p:nvPicPr>
        <p:blipFill rotWithShape="1">
          <a:blip r:embed="rId3">
            <a:extLst>
              <a:ext uri="{28A0092B-C50C-407E-A947-70E740481C1C}">
                <a14:useLocalDpi xmlns:a14="http://schemas.microsoft.com/office/drawing/2010/main" val="0"/>
              </a:ext>
            </a:extLst>
          </a:blip>
          <a:srcRect b="21739"/>
          <a:stretch/>
        </p:blipFill>
        <p:spPr>
          <a:xfrm>
            <a:off x="4226316" y="1252330"/>
            <a:ext cx="3166467" cy="5367130"/>
          </a:xfrm>
          <a:prstGeom prst="rect">
            <a:avLst/>
          </a:prstGeom>
        </p:spPr>
      </p:pic>
      <p:pic>
        <p:nvPicPr>
          <p:cNvPr id="9" name="Imagem 8">
            <a:extLst>
              <a:ext uri="{FF2B5EF4-FFF2-40B4-BE49-F238E27FC236}">
                <a16:creationId xmlns:a16="http://schemas.microsoft.com/office/drawing/2014/main" id="{64E60C66-F38C-4AD3-BA3B-0B6A112EFDB2}"/>
              </a:ext>
            </a:extLst>
          </p:cNvPr>
          <p:cNvPicPr>
            <a:picLocks noChangeAspect="1"/>
          </p:cNvPicPr>
          <p:nvPr/>
        </p:nvPicPr>
        <p:blipFill rotWithShape="1">
          <a:blip r:embed="rId4">
            <a:extLst>
              <a:ext uri="{28A0092B-C50C-407E-A947-70E740481C1C}">
                <a14:useLocalDpi xmlns:a14="http://schemas.microsoft.com/office/drawing/2010/main" val="0"/>
              </a:ext>
            </a:extLst>
          </a:blip>
          <a:srcRect b="18261"/>
          <a:stretch/>
        </p:blipFill>
        <p:spPr>
          <a:xfrm>
            <a:off x="7392783" y="0"/>
            <a:ext cx="4581913" cy="5605670"/>
          </a:xfrm>
          <a:prstGeom prst="rect">
            <a:avLst/>
          </a:prstGeom>
        </p:spPr>
      </p:pic>
    </p:spTree>
    <p:extLst>
      <p:ext uri="{BB962C8B-B14F-4D97-AF65-F5344CB8AC3E}">
        <p14:creationId xmlns:p14="http://schemas.microsoft.com/office/powerpoint/2010/main" val="3491690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82D7936-A54D-48E7-8719-8EE441E8B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90" y="312363"/>
            <a:ext cx="1580019" cy="1620000"/>
          </a:xfrm>
          <a:prstGeom prst="rect">
            <a:avLst/>
          </a:prstGeom>
        </p:spPr>
      </p:pic>
      <p:sp>
        <p:nvSpPr>
          <p:cNvPr id="9" name="Título 1">
            <a:extLst>
              <a:ext uri="{FF2B5EF4-FFF2-40B4-BE49-F238E27FC236}">
                <a16:creationId xmlns:a16="http://schemas.microsoft.com/office/drawing/2014/main" id="{AC3AA98B-6B23-4961-AD14-7B7990270043}"/>
              </a:ext>
            </a:extLst>
          </p:cNvPr>
          <p:cNvSpPr txBox="1">
            <a:spLocks/>
          </p:cNvSpPr>
          <p:nvPr/>
        </p:nvSpPr>
        <p:spPr>
          <a:xfrm>
            <a:off x="2314009" y="177549"/>
            <a:ext cx="7969678"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sz="4400" dirty="0"/>
              <a:t>Social Media – </a:t>
            </a:r>
            <a:r>
              <a:rPr lang="pt-BR" sz="4400" b="1" dirty="0"/>
              <a:t>over 1 </a:t>
            </a:r>
            <a:r>
              <a:rPr lang="pt-BR" sz="4400" b="1" dirty="0" err="1"/>
              <a:t>million</a:t>
            </a:r>
            <a:r>
              <a:rPr lang="pt-BR" sz="4400" b="1" dirty="0"/>
              <a:t> </a:t>
            </a:r>
            <a:r>
              <a:rPr lang="pt-BR" sz="4400" b="1" dirty="0" err="1"/>
              <a:t>views</a:t>
            </a:r>
            <a:endParaRPr lang="pt-BR" sz="4400" b="1" dirty="0"/>
          </a:p>
        </p:txBody>
      </p:sp>
      <p:sp>
        <p:nvSpPr>
          <p:cNvPr id="6" name="Espaço Reservado para Conteúdo 2">
            <a:extLst>
              <a:ext uri="{FF2B5EF4-FFF2-40B4-BE49-F238E27FC236}">
                <a16:creationId xmlns:a16="http://schemas.microsoft.com/office/drawing/2014/main" id="{671ABFBE-0F59-420D-A93A-BB9B4926C0BA}"/>
              </a:ext>
            </a:extLst>
          </p:cNvPr>
          <p:cNvSpPr txBox="1">
            <a:spLocks/>
          </p:cNvSpPr>
          <p:nvPr/>
        </p:nvSpPr>
        <p:spPr>
          <a:xfrm>
            <a:off x="567412" y="197165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pt-BR" dirty="0" err="1"/>
              <a:t>Importance</a:t>
            </a:r>
            <a:r>
              <a:rPr lang="pt-BR" dirty="0"/>
              <a:t> of communications, </a:t>
            </a:r>
            <a:r>
              <a:rPr lang="pt-BR" b="1" dirty="0"/>
              <a:t>Face Book, Instagram. </a:t>
            </a:r>
          </a:p>
          <a:p>
            <a:pPr algn="just">
              <a:lnSpc>
                <a:spcPct val="150000"/>
              </a:lnSpc>
            </a:pPr>
            <a:r>
              <a:rPr lang="pt-BR" dirty="0" err="1"/>
              <a:t>Number</a:t>
            </a:r>
            <a:r>
              <a:rPr lang="pt-BR" dirty="0"/>
              <a:t> of </a:t>
            </a:r>
            <a:r>
              <a:rPr lang="pt-BR" dirty="0" err="1"/>
              <a:t>initiatives</a:t>
            </a:r>
            <a:r>
              <a:rPr lang="pt-BR" dirty="0"/>
              <a:t> </a:t>
            </a:r>
            <a:r>
              <a:rPr lang="pt-BR" dirty="0" err="1"/>
              <a:t>aiming</a:t>
            </a:r>
            <a:r>
              <a:rPr lang="pt-BR" dirty="0"/>
              <a:t> </a:t>
            </a:r>
            <a:r>
              <a:rPr lang="pt-BR" dirty="0" err="1"/>
              <a:t>to</a:t>
            </a:r>
            <a:r>
              <a:rPr lang="pt-BR" dirty="0"/>
              <a:t> improve </a:t>
            </a:r>
            <a:r>
              <a:rPr lang="pt-BR" dirty="0" err="1"/>
              <a:t>kowledge</a:t>
            </a:r>
            <a:r>
              <a:rPr lang="pt-BR" dirty="0"/>
              <a:t> of </a:t>
            </a:r>
            <a:r>
              <a:rPr lang="pt-BR" dirty="0" err="1"/>
              <a:t>the</a:t>
            </a:r>
            <a:r>
              <a:rPr lang="pt-BR" dirty="0"/>
              <a:t> </a:t>
            </a:r>
            <a:r>
              <a:rPr lang="pt-BR" dirty="0" err="1"/>
              <a:t>pandemic</a:t>
            </a:r>
            <a:r>
              <a:rPr lang="pt-BR" dirty="0"/>
              <a:t> </a:t>
            </a:r>
            <a:r>
              <a:rPr lang="pt-BR" dirty="0" err="1"/>
              <a:t>understanding</a:t>
            </a:r>
            <a:r>
              <a:rPr lang="pt-BR" dirty="0"/>
              <a:t> of </a:t>
            </a:r>
            <a:r>
              <a:rPr lang="pt-BR" dirty="0" err="1"/>
              <a:t>the</a:t>
            </a:r>
            <a:r>
              <a:rPr lang="pt-BR" dirty="0"/>
              <a:t> </a:t>
            </a:r>
            <a:r>
              <a:rPr lang="pt-BR" dirty="0" err="1"/>
              <a:t>disease</a:t>
            </a:r>
            <a:r>
              <a:rPr lang="pt-BR" dirty="0"/>
              <a:t> </a:t>
            </a:r>
            <a:r>
              <a:rPr lang="pt-BR" dirty="0" err="1"/>
              <a:t>by</a:t>
            </a:r>
            <a:r>
              <a:rPr lang="pt-BR" dirty="0"/>
              <a:t> </a:t>
            </a:r>
            <a:r>
              <a:rPr lang="pt-BR" dirty="0" err="1"/>
              <a:t>the</a:t>
            </a:r>
            <a:r>
              <a:rPr lang="pt-BR" dirty="0"/>
              <a:t> </a:t>
            </a:r>
            <a:r>
              <a:rPr lang="pt-BR" dirty="0" err="1"/>
              <a:t>Brazilian</a:t>
            </a:r>
            <a:r>
              <a:rPr lang="pt-BR" dirty="0"/>
              <a:t> Society ( </a:t>
            </a:r>
            <a:r>
              <a:rPr lang="pt-BR" dirty="0" err="1"/>
              <a:t>Information</a:t>
            </a:r>
            <a:r>
              <a:rPr lang="pt-BR" dirty="0"/>
              <a:t> and Education).</a:t>
            </a:r>
          </a:p>
          <a:p>
            <a:pPr marL="342900" indent="-342900" algn="just">
              <a:lnSpc>
                <a:spcPct val="150000"/>
              </a:lnSpc>
              <a:buFont typeface="Arial" panose="020B0604020202020204" pitchFamily="34" charset="0"/>
              <a:buChar char="•"/>
            </a:pPr>
            <a:r>
              <a:rPr lang="pt-BR" dirty="0" err="1"/>
              <a:t>Eg</a:t>
            </a:r>
            <a:r>
              <a:rPr lang="pt-BR" dirty="0"/>
              <a:t> “</a:t>
            </a:r>
            <a:r>
              <a:rPr lang="pt-BR" dirty="0" err="1"/>
              <a:t>One</a:t>
            </a:r>
            <a:r>
              <a:rPr lang="pt-BR" dirty="0"/>
              <a:t> minute </a:t>
            </a:r>
            <a:r>
              <a:rPr lang="pt-BR" dirty="0" err="1"/>
              <a:t>on</a:t>
            </a:r>
            <a:r>
              <a:rPr lang="pt-BR" dirty="0"/>
              <a:t> COVID-19” </a:t>
            </a:r>
            <a:r>
              <a:rPr lang="pt-BR" b="1" dirty="0"/>
              <a:t>YouTube</a:t>
            </a:r>
            <a:r>
              <a:rPr lang="pt-BR" dirty="0"/>
              <a:t>, </a:t>
            </a:r>
            <a:r>
              <a:rPr lang="pt-BR" dirty="0" err="1"/>
              <a:t>that</a:t>
            </a:r>
            <a:r>
              <a:rPr lang="pt-BR" dirty="0"/>
              <a:t> releases </a:t>
            </a:r>
            <a:r>
              <a:rPr lang="pt-BR" dirty="0" err="1"/>
              <a:t>weekly</a:t>
            </a:r>
            <a:r>
              <a:rPr lang="pt-BR" dirty="0"/>
              <a:t> a short </a:t>
            </a:r>
            <a:r>
              <a:rPr lang="pt-BR" dirty="0" err="1"/>
              <a:t>video</a:t>
            </a:r>
            <a:r>
              <a:rPr lang="pt-BR" dirty="0"/>
              <a:t> </a:t>
            </a:r>
            <a:r>
              <a:rPr lang="pt-BR" dirty="0" err="1"/>
              <a:t>on</a:t>
            </a:r>
            <a:r>
              <a:rPr lang="pt-BR" dirty="0"/>
              <a:t> </a:t>
            </a:r>
            <a:r>
              <a:rPr lang="pt-BR" dirty="0" err="1"/>
              <a:t>different</a:t>
            </a:r>
            <a:r>
              <a:rPr lang="pt-BR" dirty="0"/>
              <a:t> approaches </a:t>
            </a:r>
            <a:r>
              <a:rPr lang="pt-BR" dirty="0" err="1"/>
              <a:t>on</a:t>
            </a:r>
            <a:r>
              <a:rPr lang="pt-BR" dirty="0"/>
              <a:t> COVID-19.</a:t>
            </a:r>
          </a:p>
          <a:p>
            <a:pPr marL="342900" indent="-342900" algn="just">
              <a:lnSpc>
                <a:spcPct val="150000"/>
              </a:lnSpc>
              <a:buFont typeface="Arial" panose="020B0604020202020204" pitchFamily="34" charset="0"/>
              <a:buChar char="•"/>
            </a:pPr>
            <a:r>
              <a:rPr lang="pt-BR" dirty="0"/>
              <a:t>Over 20 </a:t>
            </a:r>
            <a:r>
              <a:rPr lang="pt-BR" b="1" dirty="0"/>
              <a:t>Podcasts</a:t>
            </a:r>
            <a:r>
              <a:rPr lang="pt-BR" dirty="0"/>
              <a:t> </a:t>
            </a:r>
            <a:r>
              <a:rPr lang="pt-BR" dirty="0" err="1"/>
              <a:t>have</a:t>
            </a:r>
            <a:r>
              <a:rPr lang="pt-BR" dirty="0"/>
              <a:t> </a:t>
            </a:r>
            <a:r>
              <a:rPr lang="pt-BR" dirty="0" err="1"/>
              <a:t>been</a:t>
            </a:r>
            <a:r>
              <a:rPr lang="pt-BR" dirty="0"/>
              <a:t> </a:t>
            </a:r>
            <a:r>
              <a:rPr lang="pt-BR" dirty="0" err="1"/>
              <a:t>launched</a:t>
            </a:r>
            <a:r>
              <a:rPr lang="pt-BR" dirty="0"/>
              <a:t> </a:t>
            </a:r>
            <a:r>
              <a:rPr lang="pt-BR" dirty="0" err="1"/>
              <a:t>covering</a:t>
            </a:r>
            <a:r>
              <a:rPr lang="pt-BR" dirty="0"/>
              <a:t> </a:t>
            </a:r>
            <a:r>
              <a:rPr lang="pt-BR" dirty="0" err="1"/>
              <a:t>aspects</a:t>
            </a:r>
            <a:r>
              <a:rPr lang="pt-BR" dirty="0"/>
              <a:t> of </a:t>
            </a:r>
            <a:r>
              <a:rPr lang="pt-BR" dirty="0" err="1"/>
              <a:t>the</a:t>
            </a:r>
            <a:r>
              <a:rPr lang="pt-BR" dirty="0"/>
              <a:t> </a:t>
            </a:r>
            <a:r>
              <a:rPr lang="pt-BR" dirty="0" err="1"/>
              <a:t>disease</a:t>
            </a:r>
            <a:r>
              <a:rPr lang="pt-BR" dirty="0"/>
              <a:t> in </a:t>
            </a:r>
            <a:r>
              <a:rPr lang="pt-BR" dirty="0" err="1"/>
              <a:t>the</a:t>
            </a:r>
            <a:r>
              <a:rPr lang="pt-BR" dirty="0"/>
              <a:t> </a:t>
            </a:r>
            <a:r>
              <a:rPr lang="pt-BR" dirty="0" err="1"/>
              <a:t>different</a:t>
            </a:r>
            <a:r>
              <a:rPr lang="pt-BR" dirty="0"/>
              <a:t> medical </a:t>
            </a:r>
            <a:r>
              <a:rPr lang="pt-BR" dirty="0" err="1"/>
              <a:t>specialties</a:t>
            </a:r>
            <a:r>
              <a:rPr lang="pt-BR" dirty="0"/>
              <a:t> </a:t>
            </a:r>
          </a:p>
        </p:txBody>
      </p:sp>
    </p:spTree>
    <p:extLst>
      <p:ext uri="{BB962C8B-B14F-4D97-AF65-F5344CB8AC3E}">
        <p14:creationId xmlns:p14="http://schemas.microsoft.com/office/powerpoint/2010/main" val="210222636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493</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Calibri Light</vt:lpstr>
      <vt:lpstr>Tema do Office</vt:lpstr>
      <vt:lpstr>National Academy of Medicine Brazil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National Academy of Medicine Brazil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Academy of Medicine Brazil </dc:title>
  <dc:creator>RUBENS BELFORT JUNIOR</dc:creator>
  <cp:lastModifiedBy>RUBENS BELFORT JUNIOR</cp:lastModifiedBy>
  <cp:revision>2</cp:revision>
  <dcterms:created xsi:type="dcterms:W3CDTF">2020-06-01T19:22:39Z</dcterms:created>
  <dcterms:modified xsi:type="dcterms:W3CDTF">2020-06-01T20:00:20Z</dcterms:modified>
</cp:coreProperties>
</file>